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9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43"/>
  </p:notesMasterIdLst>
  <p:sldIdLst>
    <p:sldId id="256" r:id="rId6"/>
    <p:sldId id="419" r:id="rId7"/>
    <p:sldId id="388" r:id="rId8"/>
    <p:sldId id="357" r:id="rId9"/>
    <p:sldId id="369" r:id="rId10"/>
    <p:sldId id="438" r:id="rId11"/>
    <p:sldId id="428" r:id="rId12"/>
    <p:sldId id="421" r:id="rId13"/>
    <p:sldId id="398" r:id="rId14"/>
    <p:sldId id="399" r:id="rId15"/>
    <p:sldId id="422" r:id="rId16"/>
    <p:sldId id="423" r:id="rId17"/>
    <p:sldId id="424" r:id="rId18"/>
    <p:sldId id="402" r:id="rId19"/>
    <p:sldId id="405" r:id="rId20"/>
    <p:sldId id="404" r:id="rId21"/>
    <p:sldId id="403" r:id="rId22"/>
    <p:sldId id="406" r:id="rId23"/>
    <p:sldId id="427" r:id="rId24"/>
    <p:sldId id="407" r:id="rId25"/>
    <p:sldId id="429" r:id="rId26"/>
    <p:sldId id="408" r:id="rId27"/>
    <p:sldId id="410" r:id="rId28"/>
    <p:sldId id="409" r:id="rId29"/>
    <p:sldId id="411" r:id="rId30"/>
    <p:sldId id="412" r:id="rId31"/>
    <p:sldId id="425" r:id="rId32"/>
    <p:sldId id="414" r:id="rId33"/>
    <p:sldId id="426" r:id="rId34"/>
    <p:sldId id="416" r:id="rId35"/>
    <p:sldId id="431" r:id="rId36"/>
    <p:sldId id="430" r:id="rId37"/>
    <p:sldId id="432" r:id="rId38"/>
    <p:sldId id="433" r:id="rId39"/>
    <p:sldId id="434" r:id="rId40"/>
    <p:sldId id="436" r:id="rId41"/>
    <p:sldId id="43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9FF"/>
    <a:srgbClr val="BC99FF"/>
    <a:srgbClr val="CCFFCC"/>
    <a:srgbClr val="F6DEFE"/>
    <a:srgbClr val="3070B4"/>
    <a:srgbClr val="CC00FF"/>
    <a:srgbClr val="99FFCC"/>
    <a:srgbClr val="141450"/>
    <a:srgbClr val="3B8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C0056F-BD53-4D08-B9DC-FFAAF6515D75}" v="1" dt="2025-03-11T07:00:4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6" autoAdjust="0"/>
    <p:restoredTop sz="72903" autoAdjust="0"/>
  </p:normalViewPr>
  <p:slideViewPr>
    <p:cSldViewPr snapToGrid="0">
      <p:cViewPr varScale="1">
        <p:scale>
          <a:sx n="85" d="100"/>
          <a:sy n="85" d="100"/>
        </p:scale>
        <p:origin x="134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iza Guellouz" userId="0b3a491e804b3d75" providerId="LiveId" clId="{E912C7F8-84E3-4D7D-86B7-17B7C541EEC5}"/>
    <pc:docChg chg="undo custSel modSld">
      <pc:chgData name="Aziza Guellouz" userId="0b3a491e804b3d75" providerId="LiveId" clId="{E912C7F8-84E3-4D7D-86B7-17B7C541EEC5}" dt="2024-11-01T14:00:02.780" v="17" actId="20577"/>
      <pc:docMkLst>
        <pc:docMk/>
      </pc:docMkLst>
      <pc:sldChg chg="modSp mod">
        <pc:chgData name="Aziza Guellouz" userId="0b3a491e804b3d75" providerId="LiveId" clId="{E912C7F8-84E3-4D7D-86B7-17B7C541EEC5}" dt="2024-11-01T13:20:38.110" v="9" actId="732"/>
        <pc:sldMkLst>
          <pc:docMk/>
          <pc:sldMk cId="0" sldId="357"/>
        </pc:sldMkLst>
      </pc:sldChg>
      <pc:sldChg chg="modNotesTx">
        <pc:chgData name="Aziza Guellouz" userId="0b3a491e804b3d75" providerId="LiveId" clId="{E912C7F8-84E3-4D7D-86B7-17B7C541EEC5}" dt="2024-11-01T14:00:02.780" v="17" actId="20577"/>
        <pc:sldMkLst>
          <pc:docMk/>
          <pc:sldMk cId="650368924" sldId="403"/>
        </pc:sldMkLst>
      </pc:sldChg>
      <pc:sldChg chg="modSp mod">
        <pc:chgData name="Aziza Guellouz" userId="0b3a491e804b3d75" providerId="LiveId" clId="{E912C7F8-84E3-4D7D-86B7-17B7C541EEC5}" dt="2024-11-01T13:18:56.129" v="1" actId="207"/>
        <pc:sldMkLst>
          <pc:docMk/>
          <pc:sldMk cId="508383666" sldId="411"/>
        </pc:sldMkLst>
      </pc:sldChg>
      <pc:sldChg chg="delSp modSp mod">
        <pc:chgData name="Aziza Guellouz" userId="0b3a491e804b3d75" providerId="LiveId" clId="{E912C7F8-84E3-4D7D-86B7-17B7C541EEC5}" dt="2024-11-01T13:19:31.534" v="6" actId="14100"/>
        <pc:sldMkLst>
          <pc:docMk/>
          <pc:sldMk cId="670027986" sldId="426"/>
        </pc:sldMkLst>
      </pc:sldChg>
    </pc:docChg>
  </pc:docChgLst>
  <pc:docChgLst>
    <pc:chgData name="Aziza Guellouz" userId="0b3a491e804b3d75" providerId="LiveId" clId="{60C0056F-BD53-4D08-B9DC-FFAAF6515D75}"/>
    <pc:docChg chg="undo custSel addSld modSld">
      <pc:chgData name="Aziza Guellouz" userId="0b3a491e804b3d75" providerId="LiveId" clId="{60C0056F-BD53-4D08-B9DC-FFAAF6515D75}" dt="2025-03-11T07:00:47.960" v="36" actId="20577"/>
      <pc:docMkLst>
        <pc:docMk/>
      </pc:docMkLst>
      <pc:sldChg chg="modSp mod">
        <pc:chgData name="Aziza Guellouz" userId="0b3a491e804b3d75" providerId="LiveId" clId="{60C0056F-BD53-4D08-B9DC-FFAAF6515D75}" dt="2025-03-10T23:39:06.831" v="8" actId="120"/>
        <pc:sldMkLst>
          <pc:docMk/>
          <pc:sldMk cId="237429028" sldId="256"/>
        </pc:sldMkLst>
        <pc:spChg chg="mod">
          <ac:chgData name="Aziza Guellouz" userId="0b3a491e804b3d75" providerId="LiveId" clId="{60C0056F-BD53-4D08-B9DC-FFAAF6515D75}" dt="2025-03-10T23:39:06.831" v="8" actId="120"/>
          <ac:spMkLst>
            <pc:docMk/>
            <pc:sldMk cId="237429028" sldId="256"/>
            <ac:spMk id="2" creationId="{985A577A-E333-7C52-243A-51D0617C2492}"/>
          </ac:spMkLst>
        </pc:spChg>
        <pc:spChg chg="mod">
          <ac:chgData name="Aziza Guellouz" userId="0b3a491e804b3d75" providerId="LiveId" clId="{60C0056F-BD53-4D08-B9DC-FFAAF6515D75}" dt="2025-03-10T23:39:06.048" v="7" actId="120"/>
          <ac:spMkLst>
            <pc:docMk/>
            <pc:sldMk cId="237429028" sldId="256"/>
            <ac:spMk id="3" creationId="{A7DDE7D9-DE1D-9B35-6F19-712343A9F711}"/>
          </ac:spMkLst>
        </pc:spChg>
        <pc:spChg chg="mod">
          <ac:chgData name="Aziza Guellouz" userId="0b3a491e804b3d75" providerId="LiveId" clId="{60C0056F-BD53-4D08-B9DC-FFAAF6515D75}" dt="2025-03-10T23:38:42.201" v="0" actId="120"/>
          <ac:spMkLst>
            <pc:docMk/>
            <pc:sldMk cId="237429028" sldId="256"/>
            <ac:spMk id="5" creationId="{3377DF27-A5CE-E6D5-502A-D97E20207701}"/>
          </ac:spMkLst>
        </pc:spChg>
      </pc:sldChg>
      <pc:sldChg chg="modSp mod">
        <pc:chgData name="Aziza Guellouz" userId="0b3a491e804b3d75" providerId="LiveId" clId="{60C0056F-BD53-4D08-B9DC-FFAAF6515D75}" dt="2025-03-10T23:50:11.451" v="33" actId="20577"/>
        <pc:sldMkLst>
          <pc:docMk/>
          <pc:sldMk cId="0" sldId="369"/>
        </pc:sldMkLst>
        <pc:spChg chg="mod">
          <ac:chgData name="Aziza Guellouz" userId="0b3a491e804b3d75" providerId="LiveId" clId="{60C0056F-BD53-4D08-B9DC-FFAAF6515D75}" dt="2025-03-10T23:50:11.451" v="33" actId="20577"/>
          <ac:spMkLst>
            <pc:docMk/>
            <pc:sldMk cId="0" sldId="369"/>
            <ac:spMk id="12" creationId="{CF8CE45F-96E3-6256-D9D5-96DBEFF86794}"/>
          </ac:spMkLst>
        </pc:spChg>
      </pc:sldChg>
      <pc:sldChg chg="modSp add mod">
        <pc:chgData name="Aziza Guellouz" userId="0b3a491e804b3d75" providerId="LiveId" clId="{60C0056F-BD53-4D08-B9DC-FFAAF6515D75}" dt="2025-03-11T07:00:47.960" v="36" actId="20577"/>
        <pc:sldMkLst>
          <pc:docMk/>
          <pc:sldMk cId="3172299373" sldId="438"/>
        </pc:sldMkLst>
        <pc:spChg chg="mod">
          <ac:chgData name="Aziza Guellouz" userId="0b3a491e804b3d75" providerId="LiveId" clId="{60C0056F-BD53-4D08-B9DC-FFAAF6515D75}" dt="2025-03-11T07:00:47.960" v="36" actId="20577"/>
          <ac:spMkLst>
            <pc:docMk/>
            <pc:sldMk cId="3172299373" sldId="438"/>
            <ac:spMk id="3" creationId="{385239E7-0FB5-8B06-FCBC-61BC04D68DA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79741-7A0D-4D41-8F99-727D650D3E68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04822-46B4-4640-A2E4-142B51CD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5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9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06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Electrical impedance spectroscopy (EIS) is a technique used to measure the resistance and reactance of a material </a:t>
            </a:r>
          </a:p>
          <a:p>
            <a:endParaRPr lang="en-US" dirty="0"/>
          </a:p>
          <a:p>
            <a:r>
              <a:rPr lang="en-US" dirty="0"/>
              <a:t> allowing the analysis of its electrical properties, such as conductivity and capacitance.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29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AtlaZ</a:t>
            </a:r>
            <a:r>
              <a:rPr lang="en-US" dirty="0"/>
              <a:t> system applies the concept of electrical impedance to assess cellular characteristics within each well. It operates by applying a controlled voltage between two electrodes: the working electrode (WE) and the counter electrode (CE). This voltage induces a current, and by measuring the resulting impedance, we gain insights into the cellular environment within the well.</a:t>
            </a:r>
          </a:p>
          <a:p>
            <a:endParaRPr lang="en-US" dirty="0"/>
          </a:p>
          <a:p>
            <a:r>
              <a:rPr lang="en-US" dirty="0"/>
              <a:t>To facilitate these measurements, the NSPZ96 plates from </a:t>
            </a:r>
            <a:r>
              <a:rPr lang="en-US" dirty="0" err="1"/>
              <a:t>Nanion</a:t>
            </a:r>
            <a:r>
              <a:rPr lang="en-US" dirty="0"/>
              <a:t> Technologies are specifically designed for the </a:t>
            </a:r>
            <a:r>
              <a:rPr lang="en-US" dirty="0" err="1"/>
              <a:t>AtlaZ</a:t>
            </a:r>
            <a:r>
              <a:rPr lang="en-US" dirty="0"/>
              <a:t> system. These transparent plates contain embedded electrodes at the base of each well,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25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17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A116D-BD55-7015-FA16-5E59ABB8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7BAB4-E792-DA13-A523-D516F0B5C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BDC77-341B-E70A-BE00-DE724772F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8EBF2-3E2E-51D3-D1D9-F348FB97B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39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7A36-949A-2EEB-08D2-7CE5C10EB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8E9690-8527-18B2-56C0-1B295F6BD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0AF27-B1AA-4164-D826-E5F8A6E29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26C87-D66A-E8BE-34A3-5ED547D0B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23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 examining these cytological features, most cytological studies combine high-risk HPV types. But in our research, we’re taking a more focused approach by examining HPV types 16 and 18 separately.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4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023A1-F0E5-63A9-88A2-BCBE78CBD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11606-3194-71A7-957B-0A1BF8FE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E8D76-184D-78DB-56C2-3C19B801E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Holographic Microscopy, or DHM, is an advanced imaging technique that allows us to…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E84F4-0AAF-34A5-C0B8-FDF83AE9B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1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Holographic Microscopy, or DHM, is an advanced imaging technique that allows us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91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90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0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17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1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EE6B4-A71A-0B09-4A27-E06FD71F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C1F378-0B3A-2925-6744-5B1C08D90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71BE2-5A17-1B49-7998-9C6D2DFDF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67E3-2C30-3B07-FB23-B6C7346B2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04822-46B4-4640-A2E4-142B51CDF5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5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D473-7DB6-5D78-4893-9CA9F1136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9E085-3AFC-2CBC-DBF9-0AEB2440F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69D0-B2AC-E057-F032-28C5E232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139AC-7EF5-447F-0628-5A91F6F8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B465-F074-D727-FFE0-E3E561CF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6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CE0D5-E670-1F76-B3F4-101AA10D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39298-B2C0-23CA-DFF2-3CD970CA6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BBF80-F7C7-327F-A8A8-DEB521F0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2A373-8855-0123-A333-21CC9BF3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128CC-312D-AFCA-EB61-F34D481D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4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9AB3C-8F91-6C8C-EDBB-2C3324619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7B59D-3BFC-A3ED-3443-79AF3B6D2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0FF0F-5175-72BA-99A1-EAE29781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6FD64-DBDD-6021-73FC-9E08DEE1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4E5B7-80B5-FF33-3B3E-0F4B7DBF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31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29475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02163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499360"/>
            <a:ext cx="11345332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3" y="1762189"/>
            <a:ext cx="11345332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92608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1762188"/>
            <a:ext cx="5574547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1762188"/>
            <a:ext cx="5574547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52340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3" y="176218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484001"/>
            <a:ext cx="5657088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2484120"/>
            <a:ext cx="56592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7114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40"/>
            <a:ext cx="12192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3" y="176218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484001"/>
            <a:ext cx="5657088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2484120"/>
            <a:ext cx="56592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05929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3" y="176218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12192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2419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12192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6651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3731-2343-3EF2-50EC-45AA1A50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6245E-F55D-E355-683B-E28244D6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72698-4DB6-597D-CA9E-5CC1667F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17DF-E56E-143F-8393-FC9EEDDC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A744B-4BED-E4CF-DBC3-2DC33798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081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14303-FC39-EF66-1ADB-F8AAF4F4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4668-A77A-87BD-E97E-85369F0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50C89-4B0F-B8E3-9300-60B5965F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6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BA9D-1C3A-DEE6-F2FB-94B2AF59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617C3-59E0-3BCB-FDE9-563B6AD4E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12C4-B83C-E052-3ECC-D39682EA9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C7B4-C59E-10F0-4C71-379D5A80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8C93D-8B5E-EA8B-E29E-A62C0547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7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2137-B884-934B-E324-95C1B1B2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070D0-9239-834F-F9A5-9E4756067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F1AC8-0F12-B125-AA53-AD5462869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BA9DF-D118-F6D3-68E1-6FDBED5C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40E1E-3D24-EDB9-22E8-8CAA66F3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920D2-9E67-3629-48A1-6F516B4C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B98C-94E5-DE27-F3C2-F3821F1E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4A3E9-1DB4-9870-0935-4E99BABAC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2F341-E60E-4A6D-BB28-0AAD5E70F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AA778-76E1-287E-6848-8356839F1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0E636-7B17-902C-3A14-803EE4D50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63A6AC-6576-0D97-D797-84D39023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DE5FBA-EA04-C2FE-4587-C244862A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A7165-395F-244B-8CF1-627C890A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DBFD-BB3F-9C6E-C242-4104062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E899B-F63E-52DB-DFC6-8B05AE04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17EC5-9D55-E754-9C4C-3A54A3150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AF01-6191-4C6F-1C28-1D75E5AD7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67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14303-FC39-EF66-1ADB-F8AAF4F4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4668-A77A-87BD-E97E-85369F0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50C89-4B0F-B8E3-9300-60B5965F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627A-CA5C-1DBE-18C7-6199E1DE8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D972-8208-85E8-4329-E1764B9EC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F266F-2404-BC30-02B9-A4ACA5A8B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486DB-1449-9AB0-2FED-9D279749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4A6BA-254B-4FFA-EC77-65C6DACA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E95DC-1506-79B4-0C98-D98F25DA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2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2145-EAD3-3D3E-81FE-30F11836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8DB5E-A927-121F-BE28-968DF1730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CACC9-75B5-CB9E-523F-F51756EDD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A07D5-560F-97BC-799A-E24E3185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85493-8470-3CC0-3342-9C7D7556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BBDA1-356B-72F9-18DF-3E5B3D63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4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F13D8-D19D-A63A-1623-73E994B9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73BB3-9CD1-A52C-B670-1EA41BE7E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2401C-F541-3D6E-C4E6-7E83C9E34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89578-C44C-4CA0-8D98-E16BD6F248C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32306-6DD0-5AEE-C3AA-924D419D1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522E5-084A-E3BC-47DF-3373F9DFD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EE2DF-09FD-4976-AF3D-D31A6C7E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7881" y="324685"/>
            <a:ext cx="811136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40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microsoft.com/office/2007/relationships/hdphoto" Target="../media/hdphoto5.wdp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7.emf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microsoft.com/office/2007/relationships/hdphoto" Target="../media/hdphoto3.wdp"/><Relationship Id="rId3" Type="http://schemas.openxmlformats.org/officeDocument/2006/relationships/image" Target="../media/image10.png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24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19.jpeg"/><Relationship Id="rId23" Type="http://schemas.microsoft.com/office/2007/relationships/hdphoto" Target="../media/hdphoto4.wdp"/><Relationship Id="rId10" Type="http://schemas.openxmlformats.org/officeDocument/2006/relationships/image" Target="../media/image15.jpeg"/><Relationship Id="rId19" Type="http://schemas.openxmlformats.org/officeDocument/2006/relationships/hyperlink" Target="http://dx.doi.org/10.1186/gb-2006-7-8-R77" TargetMode="External"/><Relationship Id="rId4" Type="http://schemas.openxmlformats.org/officeDocument/2006/relationships/image" Target="../media/image11.png"/><Relationship Id="rId9" Type="http://schemas.microsoft.com/office/2007/relationships/hdphoto" Target="../media/hdphoto2.wdp"/><Relationship Id="rId14" Type="http://schemas.openxmlformats.org/officeDocument/2006/relationships/image" Target="../media/image9.pn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577A-E333-7C52-243A-51D0617C2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79" y="1589582"/>
            <a:ext cx="11777197" cy="670510"/>
          </a:xfrm>
        </p:spPr>
        <p:txBody>
          <a:bodyPr anchor="ctr">
            <a:normAutofit/>
          </a:bodyPr>
          <a:lstStyle/>
          <a:p>
            <a:r>
              <a:rPr lang="en-US" sz="2800" b="1" i="0" u="none" strike="noStrike" baseline="0" dirty="0">
                <a:latin typeface="DaxlinePro-Bold" panose="02000503060000020004" pitchFamily="2" charset="0"/>
              </a:rPr>
              <a:t>Dynamic Readout Modalities for 3D Cell Models</a:t>
            </a:r>
            <a:endParaRPr lang="en-US" sz="8000" dirty="0">
              <a:latin typeface="DaxlinePro-Bold" panose="0200050306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DE7D9-DE1D-9B35-6F19-712343A9F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70859"/>
            <a:ext cx="9144000" cy="2283123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latin typeface="DaxlinePro-Light" panose="02000503040000020004" pitchFamily="2" charset="0"/>
              </a:rPr>
              <a:t>Thesis submitted within the Master’s Program</a:t>
            </a:r>
          </a:p>
          <a:p>
            <a:r>
              <a:rPr lang="en-US" sz="1800" b="0" i="0" u="none" strike="noStrike" baseline="0" dirty="0">
                <a:latin typeface="DaxlinePro-Bold" panose="02000503060000020004" pitchFamily="2" charset="0"/>
              </a:rPr>
              <a:t>Biomedical Engineering &amp; Medical Physics</a:t>
            </a:r>
          </a:p>
          <a:p>
            <a:pPr algn="l"/>
            <a:endParaRPr lang="de-DE" sz="1800" b="0" i="0" u="none" strike="noStrike" baseline="0" dirty="0">
              <a:latin typeface="DaxlinePro-Light" panose="02000503040000020004" pitchFamily="2" charset="0"/>
            </a:endParaRPr>
          </a:p>
          <a:p>
            <a:r>
              <a:rPr lang="de-DE" sz="1400" b="0" i="0" u="none" strike="noStrike" baseline="0" dirty="0">
                <a:latin typeface="DaxlinePro-Light" panose="02000503040000020004" pitchFamily="2" charset="0"/>
              </a:rPr>
              <a:t>First Reviewer: Dr. Martin </a:t>
            </a:r>
            <a:r>
              <a:rPr lang="de-DE" sz="1400" b="0" i="0" u="none" strike="noStrike" baseline="0" dirty="0" err="1">
                <a:latin typeface="DaxlinePro-Light" panose="02000503040000020004" pitchFamily="2" charset="0"/>
              </a:rPr>
              <a:t>Brischwein</a:t>
            </a:r>
            <a:endParaRPr lang="de-DE" sz="1400" b="0" i="0" u="none" strike="noStrike" baseline="0" dirty="0">
              <a:latin typeface="DaxlinePro-Light" panose="02000503040000020004" pitchFamily="2" charset="0"/>
            </a:endParaRPr>
          </a:p>
          <a:p>
            <a:r>
              <a:rPr lang="en-US" sz="1400" b="0" i="0" u="none" strike="noStrike" baseline="0" dirty="0">
                <a:latin typeface="DaxlinePro-Light" panose="02000503040000020004" pitchFamily="2" charset="0"/>
              </a:rPr>
              <a:t>Second Reviewer: Ellen </a:t>
            </a:r>
            <a:r>
              <a:rPr lang="en-US" sz="1400" b="0" i="0" u="none" strike="noStrike" baseline="0" dirty="0" err="1">
                <a:latin typeface="DaxlinePro-Light" panose="02000503040000020004" pitchFamily="2" charset="0"/>
              </a:rPr>
              <a:t>Emken</a:t>
            </a:r>
            <a:endParaRPr lang="en-US" sz="1400" b="0" i="0" u="none" strike="noStrike" baseline="0" dirty="0">
              <a:latin typeface="DaxlinePro-Light" panose="02000503040000020004" pitchFamily="2" charset="0"/>
            </a:endParaRPr>
          </a:p>
          <a:p>
            <a:r>
              <a:rPr lang="en-US" sz="1400" b="0" i="0" u="none" strike="noStrike" baseline="0" dirty="0">
                <a:latin typeface="DaxlinePro-Light" panose="02000503040000020004" pitchFamily="2" charset="0"/>
              </a:rPr>
              <a:t>October 29, 2024</a:t>
            </a:r>
            <a:endParaRPr lang="en-US" dirty="0">
              <a:latin typeface="DaxlinePro-Light" panose="02000503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7DF27-A5CE-E6D5-502A-D97E20207701}"/>
              </a:ext>
            </a:extLst>
          </p:cNvPr>
          <p:cNvSpPr txBox="1"/>
          <p:nvPr/>
        </p:nvSpPr>
        <p:spPr>
          <a:xfrm>
            <a:off x="3102427" y="355485"/>
            <a:ext cx="60948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DaxlinePro-Light" panose="02000503040000020004" pitchFamily="2" charset="0"/>
              </a:rPr>
              <a:t>Technical University of Munich</a:t>
            </a:r>
          </a:p>
          <a:p>
            <a:r>
              <a:rPr lang="en-US" sz="1600" b="0" i="0" u="none" strike="noStrike" baseline="0" dirty="0">
                <a:latin typeface="DaxlinePro-Light" panose="02000503040000020004" pitchFamily="2" charset="0"/>
              </a:rPr>
              <a:t>Central Institute for Translational Cancer Research</a:t>
            </a:r>
          </a:p>
          <a:p>
            <a:r>
              <a:rPr lang="en-US" sz="1600" b="0" i="0" u="none" strike="noStrike" baseline="0" dirty="0">
                <a:latin typeface="DaxlinePro-Light" panose="02000503040000020004" pitchFamily="2" charset="0"/>
              </a:rPr>
              <a:t>Heinz-Nixdorf-Chair for Biomedical Electronics</a:t>
            </a:r>
            <a:endParaRPr lang="en-US" sz="1600" dirty="0">
              <a:latin typeface="DaxlinePro-Light" panose="0200050304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1A056-A373-1C12-A34A-4E5804ACCF9D}"/>
              </a:ext>
            </a:extLst>
          </p:cNvPr>
          <p:cNvSpPr txBox="1"/>
          <p:nvPr/>
        </p:nvSpPr>
        <p:spPr>
          <a:xfrm>
            <a:off x="4032296" y="4826006"/>
            <a:ext cx="4235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i="1" dirty="0">
                <a:latin typeface="DaxlinePro-Bold" panose="02000503060000020004" pitchFamily="2" charset="0"/>
              </a:rPr>
              <a:t>Aziza Guellouz</a:t>
            </a:r>
            <a:endParaRPr lang="de-DE" sz="2800" i="1" dirty="0">
              <a:latin typeface="DaxlinePro-Bold" panose="0200050306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8734A-608B-BD28-DFEC-8995BFCF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57" r="7507"/>
          <a:stretch/>
        </p:blipFill>
        <p:spPr>
          <a:xfrm>
            <a:off x="8837246" y="5331777"/>
            <a:ext cx="3084330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8558-1E72-D9C6-FBA9-302A51A8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1" r="55264"/>
          <a:stretch/>
        </p:blipFill>
        <p:spPr>
          <a:xfrm>
            <a:off x="270425" y="5331777"/>
            <a:ext cx="3084330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F663-5B6A-E5B9-ECB4-0A93D68ED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028EFA-4403-ECE3-FC93-A995BD71AF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4CD7A11-846A-4865-0D2F-EFE60602D8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420451A8-1367-2EBC-FDA0-9473970118DB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Results</a:t>
            </a:r>
          </a:p>
          <a:p>
            <a:pPr>
              <a:lnSpc>
                <a:spcPct val="100000"/>
              </a:lnSpc>
            </a:pPr>
            <a:r>
              <a:rPr lang="de-DE" sz="1800" dirty="0" err="1">
                <a:solidFill>
                  <a:srgbClr val="3070B4"/>
                </a:solidFill>
                <a:latin typeface="DaxlinePro-Light" panose="02000503040000020004" pitchFamily="2" charset="0"/>
              </a:rPr>
              <a:t>Cellular</a:t>
            </a:r>
            <a:r>
              <a:rPr lang="de-DE" sz="1800" dirty="0">
                <a:solidFill>
                  <a:srgbClr val="3070B4"/>
                </a:solidFill>
                <a:latin typeface="DaxlinePro-Light" panose="02000503040000020004" pitchFamily="2" charset="0"/>
              </a:rPr>
              <a:t> </a:t>
            </a:r>
            <a:r>
              <a:rPr lang="de-DE" sz="1800" dirty="0" err="1">
                <a:solidFill>
                  <a:srgbClr val="3070B4"/>
                </a:solidFill>
                <a:latin typeface="DaxlinePro-Light" panose="02000503040000020004" pitchFamily="2" charset="0"/>
              </a:rPr>
              <a:t>features</a:t>
            </a:r>
            <a:endParaRPr lang="en-US" sz="1800" dirty="0">
              <a:solidFill>
                <a:srgbClr val="3070B4"/>
              </a:solidFill>
              <a:latin typeface="DaxlinePro-Light" panose="02000503040000020004" pitchFamily="2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F9751AC-E90F-3BF1-C638-B562D969E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68495"/>
              </p:ext>
            </p:extLst>
          </p:nvPr>
        </p:nvGraphicFramePr>
        <p:xfrm>
          <a:off x="423333" y="1443789"/>
          <a:ext cx="4531844" cy="411760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02301">
                  <a:extLst>
                    <a:ext uri="{9D8B030D-6E8A-4147-A177-3AD203B41FA5}">
                      <a16:colId xmlns:a16="http://schemas.microsoft.com/office/drawing/2014/main" val="3905345474"/>
                    </a:ext>
                  </a:extLst>
                </a:gridCol>
                <a:gridCol w="1529543">
                  <a:extLst>
                    <a:ext uri="{9D8B030D-6E8A-4147-A177-3AD203B41FA5}">
                      <a16:colId xmlns:a16="http://schemas.microsoft.com/office/drawing/2014/main" val="3351445295"/>
                    </a:ext>
                  </a:extLst>
                </a:gridCol>
              </a:tblGrid>
              <a:tr h="741947">
                <a:tc>
                  <a:txBody>
                    <a:bodyPr/>
                    <a:lstStyle/>
                    <a:p>
                      <a:r>
                        <a:rPr lang="de-DE" sz="1800" b="0" u="none" strike="noStrike" kern="1200" baseline="0" dirty="0">
                          <a:solidFill>
                            <a:schemeClr val="tx1"/>
                          </a:solidFill>
                          <a:latin typeface="DaxlinePro-Bold" panose="02000503060000020004" pitchFamily="2" charset="0"/>
                        </a:rPr>
                        <a:t>F</a:t>
                      </a:r>
                      <a:r>
                        <a:rPr lang="en-US" sz="1800" b="0" u="none" strike="noStrike" kern="1200" baseline="0" dirty="0" err="1">
                          <a:solidFill>
                            <a:schemeClr val="tx1"/>
                          </a:solidFill>
                          <a:latin typeface="DaxlinePro-Bold" panose="02000503060000020004" pitchFamily="2" charset="0"/>
                        </a:rPr>
                        <a:t>eature</a:t>
                      </a:r>
                      <a:endParaRPr lang="en-US" b="0" dirty="0">
                        <a:solidFill>
                          <a:schemeClr val="tx1"/>
                        </a:solidFill>
                        <a:latin typeface="DaxlinePro-Bold" panose="0200050306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kern="1200" baseline="0" dirty="0">
                          <a:solidFill>
                            <a:schemeClr val="tx1"/>
                          </a:solidFill>
                          <a:latin typeface="DaxlinePro-Bold" panose="02000503060000020004" pitchFamily="2" charset="0"/>
                        </a:rPr>
                        <a:t>Kruskal-Wallis p-value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DaxlinePro-Bold" panose="0200050306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34110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Cellular width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663844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Cellular height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26813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Cellular optical height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80346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Cellular volume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</a:t>
                      </a:r>
                      <a:r>
                        <a:rPr lang="en-US" sz="1800" b="0" u="none" strike="noStrike" kern="1200" baseline="3000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3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8565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Cellular area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</a:t>
                      </a:r>
                      <a:r>
                        <a:rPr lang="en-US" sz="1800" b="0" u="none" strike="noStrike" kern="1200" baseline="3000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2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90998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Cellular roundness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231747"/>
                  </a:ext>
                </a:extLst>
              </a:tr>
              <a:tr h="393702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DaxlinePro-Light" panose="02000503040000020004" pitchFamily="2" charset="0"/>
                        </a:rPr>
                        <a:t>Cellular</a:t>
                      </a:r>
                      <a:r>
                        <a:rPr lang="de-DE" dirty="0">
                          <a:latin typeface="DaxlinePro-Light" panose="02000503040000020004" pitchFamily="2" charset="0"/>
                        </a:rPr>
                        <a:t> </a:t>
                      </a:r>
                      <a:r>
                        <a:rPr lang="de-DE" dirty="0" err="1">
                          <a:latin typeface="DaxlinePro-Light" panose="02000503040000020004" pitchFamily="2" charset="0"/>
                        </a:rPr>
                        <a:t>perimeter</a:t>
                      </a:r>
                      <a:r>
                        <a:rPr lang="de-DE" dirty="0">
                          <a:latin typeface="DaxlinePro-Light" panose="02000503040000020004" pitchFamily="2" charset="0"/>
                        </a:rPr>
                        <a:t> 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6996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DaxlinePro-Light" panose="02000503040000020004" pitchFamily="2" charset="0"/>
                        </a:rPr>
                        <a:t>Cellular</a:t>
                      </a:r>
                      <a:r>
                        <a:rPr lang="de-DE" dirty="0">
                          <a:latin typeface="DaxlinePro-Light" panose="02000503040000020004" pitchFamily="2" charset="0"/>
                        </a:rPr>
                        <a:t> </a:t>
                      </a:r>
                      <a:r>
                        <a:rPr lang="de-DE" dirty="0" err="1">
                          <a:latin typeface="DaxlinePro-Light" panose="02000503040000020004" pitchFamily="2" charset="0"/>
                        </a:rPr>
                        <a:t>solidity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121422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Cellular density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357003"/>
                  </a:ext>
                </a:extLst>
              </a:tr>
            </a:tbl>
          </a:graphicData>
        </a:graphic>
      </p:graphicFrame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5E47E758-0417-74C7-D3C3-6839F9B46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06" y="219844"/>
            <a:ext cx="6363311" cy="63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78ECA-8904-5C7A-C343-3F8742453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286730-2C6D-060C-B4AA-057AD5C85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96C734B-1DDA-09C0-B51E-B4D7250A91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23648CAC-2ABA-11BF-CE28-D1A2ABC58A0E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Results</a:t>
            </a:r>
          </a:p>
          <a:p>
            <a:pPr>
              <a:lnSpc>
                <a:spcPct val="100000"/>
              </a:lnSpc>
            </a:pPr>
            <a:r>
              <a:rPr lang="de-DE" sz="1800" dirty="0" err="1">
                <a:solidFill>
                  <a:srgbClr val="3070B4"/>
                </a:solidFill>
                <a:latin typeface="DaxlinePro-Light" panose="02000503040000020004" pitchFamily="2" charset="0"/>
              </a:rPr>
              <a:t>Cellular</a:t>
            </a:r>
            <a:r>
              <a:rPr lang="de-DE" sz="1800" dirty="0">
                <a:solidFill>
                  <a:srgbClr val="3070B4"/>
                </a:solidFill>
                <a:latin typeface="DaxlinePro-Light" panose="02000503040000020004" pitchFamily="2" charset="0"/>
              </a:rPr>
              <a:t> </a:t>
            </a:r>
            <a:r>
              <a:rPr lang="de-DE" sz="1800" dirty="0" err="1">
                <a:solidFill>
                  <a:srgbClr val="3070B4"/>
                </a:solidFill>
                <a:latin typeface="DaxlinePro-Light" panose="02000503040000020004" pitchFamily="2" charset="0"/>
              </a:rPr>
              <a:t>features</a:t>
            </a:r>
            <a:endParaRPr lang="en-US" sz="1800" dirty="0">
              <a:solidFill>
                <a:srgbClr val="3070B4"/>
              </a:solidFill>
              <a:latin typeface="DaxlinePro-Light" panose="0200050304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9761CF0-4BED-9EE9-BEEB-86AD76020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46" y="923282"/>
            <a:ext cx="8424020" cy="5627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A63D4-E56A-A3DF-AA80-14AA1D37C128}"/>
              </a:ext>
            </a:extLst>
          </p:cNvPr>
          <p:cNvSpPr txBox="1"/>
          <p:nvPr/>
        </p:nvSpPr>
        <p:spPr>
          <a:xfrm>
            <a:off x="329519" y="3224937"/>
            <a:ext cx="2625221" cy="4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rgbClr val="002060"/>
                </a:solidFill>
                <a:latin typeface="DaxlinePro-Bold" panose="02000503060000020004" pitchFamily="2" charset="0"/>
              </a:rPr>
              <a:t>Dunn’s Test (Post-Hoc)</a:t>
            </a:r>
          </a:p>
        </p:txBody>
      </p:sp>
    </p:spTree>
    <p:extLst>
      <p:ext uri="{BB962C8B-B14F-4D97-AF65-F5344CB8AC3E}">
        <p14:creationId xmlns:p14="http://schemas.microsoft.com/office/powerpoint/2010/main" val="1014744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D224B-456E-0C9C-276C-0929AA27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E21CAA-1F13-09C6-58F8-BB9C6FF507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1C630A3-4F87-56C7-B539-864CCFFFD9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D016369F-C688-A707-BF41-76B81190BBC4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Results</a:t>
            </a:r>
          </a:p>
          <a:p>
            <a:pPr>
              <a:lnSpc>
                <a:spcPct val="100000"/>
              </a:lnSpc>
            </a:pPr>
            <a:r>
              <a:rPr lang="de-DE" sz="1800" dirty="0" err="1">
                <a:solidFill>
                  <a:srgbClr val="3070B4"/>
                </a:solidFill>
                <a:latin typeface="DaxlinePro-Light" panose="02000503040000020004" pitchFamily="2" charset="0"/>
              </a:rPr>
              <a:t>Nuclear</a:t>
            </a:r>
            <a:r>
              <a:rPr lang="de-DE" sz="1800" dirty="0">
                <a:solidFill>
                  <a:srgbClr val="3070B4"/>
                </a:solidFill>
                <a:latin typeface="DaxlinePro-Light" panose="02000503040000020004" pitchFamily="2" charset="0"/>
              </a:rPr>
              <a:t> </a:t>
            </a:r>
            <a:r>
              <a:rPr lang="de-DE" sz="1800" dirty="0" err="1">
                <a:solidFill>
                  <a:srgbClr val="3070B4"/>
                </a:solidFill>
                <a:latin typeface="DaxlinePro-Light" panose="02000503040000020004" pitchFamily="2" charset="0"/>
              </a:rPr>
              <a:t>features</a:t>
            </a:r>
            <a:endParaRPr lang="en-US" sz="1800" dirty="0">
              <a:solidFill>
                <a:srgbClr val="3070B4"/>
              </a:solidFill>
              <a:latin typeface="DaxlinePro-Light" panose="02000503040000020004" pitchFamily="2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18D01E-FEED-4C6B-769E-D967BD863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49945"/>
              </p:ext>
            </p:extLst>
          </p:nvPr>
        </p:nvGraphicFramePr>
        <p:xfrm>
          <a:off x="423333" y="1443789"/>
          <a:ext cx="4564924" cy="436397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38733">
                  <a:extLst>
                    <a:ext uri="{9D8B030D-6E8A-4147-A177-3AD203B41FA5}">
                      <a16:colId xmlns:a16="http://schemas.microsoft.com/office/drawing/2014/main" val="3905345474"/>
                    </a:ext>
                  </a:extLst>
                </a:gridCol>
                <a:gridCol w="1426191">
                  <a:extLst>
                    <a:ext uri="{9D8B030D-6E8A-4147-A177-3AD203B41FA5}">
                      <a16:colId xmlns:a16="http://schemas.microsoft.com/office/drawing/2014/main" val="3351445295"/>
                    </a:ext>
                  </a:extLst>
                </a:gridCol>
              </a:tblGrid>
              <a:tr h="741947">
                <a:tc>
                  <a:txBody>
                    <a:bodyPr/>
                    <a:lstStyle/>
                    <a:p>
                      <a:r>
                        <a:rPr lang="de-DE" sz="1800" b="0" u="none" strike="noStrike" kern="1200" baseline="0" dirty="0">
                          <a:solidFill>
                            <a:schemeClr val="tx1"/>
                          </a:solidFill>
                          <a:latin typeface="DaxlinePro-Bold" panose="02000503060000020004" pitchFamily="2" charset="0"/>
                        </a:rPr>
                        <a:t>F</a:t>
                      </a:r>
                      <a:r>
                        <a:rPr lang="en-US" sz="1800" b="0" u="none" strike="noStrike" kern="1200" baseline="0" dirty="0" err="1">
                          <a:solidFill>
                            <a:schemeClr val="tx1"/>
                          </a:solidFill>
                          <a:latin typeface="DaxlinePro-Bold" panose="02000503060000020004" pitchFamily="2" charset="0"/>
                        </a:rPr>
                        <a:t>eature</a:t>
                      </a:r>
                      <a:endParaRPr lang="en-US" b="0" dirty="0">
                        <a:solidFill>
                          <a:schemeClr val="tx1"/>
                        </a:solidFill>
                        <a:latin typeface="DaxlinePro-Bold" panose="0200050306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kern="1200" baseline="0" dirty="0">
                          <a:solidFill>
                            <a:schemeClr val="tx1"/>
                          </a:solidFill>
                          <a:latin typeface="DaxlinePro-Bold" panose="02000503060000020004" pitchFamily="2" charset="0"/>
                        </a:rPr>
                        <a:t>Kruskal-Wallis p-value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DaxlinePro-Bold" panose="0200050306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34110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Nuclear width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663844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Nuclear height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26813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Nuclear optical height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80346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Nuclear volume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</a:t>
                      </a:r>
                      <a:r>
                        <a:rPr lang="en-US" sz="1800" b="0" u="none" strike="noStrike" kern="1200" baseline="3000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3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8565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Nuclear area (</a:t>
                      </a:r>
                      <a:r>
                        <a:rPr lang="el-GR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μ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m</a:t>
                      </a:r>
                      <a:r>
                        <a:rPr lang="en-US" sz="1800" b="0" u="none" strike="noStrike" kern="1200" baseline="3000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2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)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90998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Nuclear roundness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231747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DaxlinePro-Light" panose="02000503040000020004" pitchFamily="2" charset="0"/>
                        </a:rPr>
                        <a:t>Nuclear</a:t>
                      </a:r>
                      <a:r>
                        <a:rPr lang="de-DE" dirty="0">
                          <a:latin typeface="DaxlinePro-Light" panose="02000503040000020004" pitchFamily="2" charset="0"/>
                        </a:rPr>
                        <a:t> </a:t>
                      </a:r>
                      <a:r>
                        <a:rPr lang="de-DE" dirty="0" err="1">
                          <a:latin typeface="DaxlinePro-Light" panose="02000503040000020004" pitchFamily="2" charset="0"/>
                        </a:rPr>
                        <a:t>solidity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121422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de-DE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A</a:t>
                      </a: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spect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 ratio of nuclear height and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357003"/>
                  </a:ext>
                </a:extLst>
              </a:tr>
              <a:tr h="372744">
                <a:tc>
                  <a:txBody>
                    <a:bodyPr/>
                    <a:lstStyle/>
                    <a:p>
                      <a:r>
                        <a:rPr lang="de-DE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Ratio </a:t>
                      </a:r>
                      <a:r>
                        <a:rPr lang="de-DE" sz="1800" b="0" u="none" strike="noStrike" kern="1200" baseline="0" dirty="0" err="1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of</a:t>
                      </a:r>
                      <a:r>
                        <a:rPr lang="de-DE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 </a:t>
                      </a:r>
                      <a:r>
                        <a:rPr lang="de-DE" sz="1800" b="0" u="none" strike="noStrike" kern="1200" baseline="0" dirty="0" err="1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cytoplam</a:t>
                      </a:r>
                      <a:r>
                        <a:rPr lang="de-DE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 </a:t>
                      </a:r>
                      <a:r>
                        <a:rPr lang="de-DE" sz="1800" b="0" u="none" strike="noStrike" kern="1200" baseline="0" dirty="0" err="1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to</a:t>
                      </a:r>
                      <a:r>
                        <a:rPr lang="de-DE" sz="1800" b="0" u="none" strike="noStrike" kern="1200" baseline="0" dirty="0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 </a:t>
                      </a:r>
                      <a:r>
                        <a:rPr lang="de-DE" sz="1800" b="0" u="none" strike="noStrike" kern="1200" baseline="0" dirty="0" err="1">
                          <a:solidFill>
                            <a:schemeClr val="dk1"/>
                          </a:solidFill>
                          <a:latin typeface="DaxlinePro-Light" panose="02000503040000020004" pitchFamily="2" charset="0"/>
                        </a:rPr>
                        <a:t>nucleus</a:t>
                      </a:r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DaxlinePro-Light" panose="02000503040000020004" pitchFamily="2" charset="0"/>
                        </a:rPr>
                        <a:t>p&lt;0.001</a:t>
                      </a:r>
                      <a:endParaRPr lang="en-US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3155"/>
                  </a:ext>
                </a:extLst>
              </a:tr>
            </a:tbl>
          </a:graphicData>
        </a:graphic>
      </p:graphicFrame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B1183CC-77D4-E5B6-B88E-0306AFEA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45" y="306816"/>
            <a:ext cx="6269472" cy="626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0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B392E-6F10-7631-0F15-DC8AB0A22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6E33B9-D5E7-56E4-C5FE-7F23891F72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BBC0316-7989-EF7F-90D8-6384AD1100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CCFF5CDE-E184-2340-13D0-5EAB0FBD5D78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Results</a:t>
            </a:r>
          </a:p>
          <a:p>
            <a:pPr>
              <a:lnSpc>
                <a:spcPct val="100000"/>
              </a:lnSpc>
            </a:pPr>
            <a:r>
              <a:rPr lang="de-DE" sz="1800" dirty="0" err="1">
                <a:solidFill>
                  <a:srgbClr val="3070B4"/>
                </a:solidFill>
                <a:latin typeface="DaxlinePro-Light" panose="02000503040000020004" pitchFamily="2" charset="0"/>
              </a:rPr>
              <a:t>Nuclear</a:t>
            </a:r>
            <a:r>
              <a:rPr lang="de-DE" sz="1800" dirty="0">
                <a:solidFill>
                  <a:srgbClr val="3070B4"/>
                </a:solidFill>
                <a:latin typeface="DaxlinePro-Light" panose="02000503040000020004" pitchFamily="2" charset="0"/>
              </a:rPr>
              <a:t> </a:t>
            </a:r>
            <a:r>
              <a:rPr lang="de-DE" sz="1800" dirty="0" err="1">
                <a:solidFill>
                  <a:srgbClr val="3070B4"/>
                </a:solidFill>
                <a:latin typeface="DaxlinePro-Light" panose="02000503040000020004" pitchFamily="2" charset="0"/>
              </a:rPr>
              <a:t>features</a:t>
            </a:r>
            <a:endParaRPr lang="en-US" sz="1800" dirty="0">
              <a:solidFill>
                <a:srgbClr val="3070B4"/>
              </a:solidFill>
              <a:latin typeface="DaxlinePro-Light" panose="0200050304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96032-9D5A-5DED-48D8-3D0C3C218243}"/>
              </a:ext>
            </a:extLst>
          </p:cNvPr>
          <p:cNvSpPr txBox="1"/>
          <p:nvPr/>
        </p:nvSpPr>
        <p:spPr>
          <a:xfrm>
            <a:off x="329519" y="3224937"/>
            <a:ext cx="2625221" cy="4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rgbClr val="002060"/>
                </a:solidFill>
                <a:latin typeface="DaxlinePro-Bold" panose="02000503060000020004" pitchFamily="2" charset="0"/>
              </a:rPr>
              <a:t>Dunn’s Test (Post-Hoc)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A32BCB9-F17C-1EF9-2838-04BF7E976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54" y="891590"/>
            <a:ext cx="8438612" cy="54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8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D6122-0D03-0BF3-3516-B5497C98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7181AD-1A5E-C182-4092-799ACDD10B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6C89646-428D-554D-CCA4-0BDE7B13A1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75342B7F-3A22-2741-3800-EFB859A92A26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Summary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E1FA805-9760-8C0C-692D-6BD3067EB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34" y="2309463"/>
            <a:ext cx="11345332" cy="22390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Bold" panose="02000503060000020004" pitchFamily="2" charset="0"/>
              </a:rPr>
              <a:t>Key Takeaways: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Significant differences were observed across the four cell lines: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SiHa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CaSki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, HeLa, and C-33A.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No clear grouping fully separates HPV-positive from HPV-negative cell lines.</a:t>
            </a:r>
            <a:endParaRPr lang="en-US" altLang="en-US" dirty="0">
              <a:latin typeface="DaxlinePro-Light" panose="02000503040000020004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axlinePro-Light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12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8E96-2BE6-5A66-D083-0BDE30B6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29520C-79DD-C3B6-A886-7328A55D67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F14FB68-6A7E-81FC-E0AF-FD8E9DD175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C046E30F-22EF-5140-AA27-895D22330E56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Outlook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DDB10-F70D-5B6B-C9BE-622651F40B50}"/>
              </a:ext>
            </a:extLst>
          </p:cNvPr>
          <p:cNvSpPr txBox="1"/>
          <p:nvPr/>
        </p:nvSpPr>
        <p:spPr>
          <a:xfrm>
            <a:off x="423334" y="936817"/>
            <a:ext cx="11345332" cy="2185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DaxlinePro-Light" panose="02000503040000020004" pitchFamily="2" charset="0"/>
              </a:rPr>
              <a:t>Investigating</a:t>
            </a:r>
            <a:r>
              <a:rPr lang="de-DE" sz="1600" dirty="0">
                <a:latin typeface="DaxlinePro-Light" panose="02000503040000020004" pitchFamily="2" charset="0"/>
              </a:rPr>
              <a:t> </a:t>
            </a:r>
            <a:r>
              <a:rPr lang="de-DE" sz="1600" dirty="0" err="1">
                <a:latin typeface="DaxlinePro-Light" panose="02000503040000020004" pitchFamily="2" charset="0"/>
              </a:rPr>
              <a:t>other</a:t>
            </a:r>
            <a:r>
              <a:rPr lang="de-DE" sz="1600" dirty="0">
                <a:latin typeface="DaxlinePro-Light" panose="02000503040000020004" pitchFamily="2" charset="0"/>
              </a:rPr>
              <a:t> </a:t>
            </a:r>
            <a:r>
              <a:rPr lang="en-US" sz="1600" dirty="0">
                <a:latin typeface="DaxlinePro-Light" panose="02000503040000020004" pitchFamily="2" charset="0"/>
              </a:rPr>
              <a:t>cytological features to enhance HPV-16 and HPV-18 differentiation (ongoing integration of literature-based markers like the presence of micronuclei, karyorrhexis, and perinuclear halo).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DaxlinePro-Light" panose="0200050304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DaxlinePro-Light" panose="02000503040000020004" pitchFamily="2" charset="0"/>
              </a:rPr>
              <a:t>Incorporating patient-derived cervical smears (instead of commercialized cell lines) can capture a wider range of cytological changes caused by HPV </a:t>
            </a:r>
            <a:r>
              <a:rPr lang="en-US" sz="1600" dirty="0">
                <a:latin typeface="DaxlinePro-Light" panose="02000503040000020004" pitchFamily="2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latin typeface="DaxlinePro-Light" panose="02000503040000020004" pitchFamily="2" charset="0"/>
              </a:rPr>
              <a:t>improve diagnostic accuracy and create more realistic baseline values for identifying abnormalities.</a:t>
            </a:r>
            <a:endParaRPr lang="de-DE" sz="1600" dirty="0">
              <a:latin typeface="DaxlinePro-Light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7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1886-8371-468C-5E9F-51793C493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C3A53-4AD2-95FC-3866-4C35A7D04C34}"/>
              </a:ext>
            </a:extLst>
          </p:cNvPr>
          <p:cNvSpPr/>
          <p:nvPr/>
        </p:nvSpPr>
        <p:spPr>
          <a:xfrm>
            <a:off x="0" y="2700230"/>
            <a:ext cx="12192000" cy="728770"/>
          </a:xfrm>
          <a:prstGeom prst="rect">
            <a:avLst/>
          </a:prstGeom>
          <a:solidFill>
            <a:srgbClr val="3070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latin typeface="LMSans10-Bold"/>
              </a:rPr>
              <a:t>Assessing cancer organoid phenotypes using Electric </a:t>
            </a:r>
            <a:r>
              <a:rPr lang="en-US" b="1" dirty="0">
                <a:latin typeface="LMSans10-Bold"/>
              </a:rPr>
              <a:t>I</a:t>
            </a:r>
            <a:r>
              <a:rPr lang="en-US" sz="1800" b="1" i="0" u="none" strike="noStrike" baseline="0" dirty="0">
                <a:latin typeface="LMSans10-Bold"/>
              </a:rPr>
              <a:t>mpedance </a:t>
            </a:r>
            <a:r>
              <a:rPr lang="en-US" b="1" dirty="0">
                <a:latin typeface="LMSans10-Bold"/>
              </a:rPr>
              <a:t>S</a:t>
            </a:r>
            <a:r>
              <a:rPr lang="en-US" sz="1800" b="1" i="0" u="none" strike="noStrike" baseline="0" dirty="0">
                <a:latin typeface="LMSans10-Bold"/>
              </a:rPr>
              <a:t>pectroscopy (EIS)</a:t>
            </a:r>
            <a:endParaRPr lang="en-US" dirty="0">
              <a:solidFill>
                <a:srgbClr val="3070B4"/>
              </a:solidFill>
              <a:latin typeface="DaxlinePro-Bold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8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D53F8-5484-7FA7-45AB-AC36B8DB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8204C8-71BE-7304-11C8-494D94033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28DBC33-04F0-136E-5818-5AECD7C2D2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E5BB4DCE-80FC-81B5-07BE-C66C9B45FED7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Introduction</a:t>
            </a:r>
          </a:p>
        </p:txBody>
      </p:sp>
      <p:pic>
        <p:nvPicPr>
          <p:cNvPr id="5" name="Picture 4" descr="A white and brown cookie&#10;&#10;Description automatically generated">
            <a:extLst>
              <a:ext uri="{FF2B5EF4-FFF2-40B4-BE49-F238E27FC236}">
                <a16:creationId xmlns:a16="http://schemas.microsoft.com/office/drawing/2014/main" id="{58940C81-879C-05B3-9BE9-444524A16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1" t="17318" r="28157" b="19553"/>
          <a:stretch/>
        </p:blipFill>
        <p:spPr>
          <a:xfrm>
            <a:off x="1714500" y="3025140"/>
            <a:ext cx="1684020" cy="1722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C70FFB-29A5-3ACA-5AE1-32BA67E01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182" y="3322322"/>
            <a:ext cx="1424938" cy="14249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40DA-5430-A228-2D6D-2071A0B4B8FA}"/>
              </a:ext>
            </a:extLst>
          </p:cNvPr>
          <p:cNvSpPr/>
          <p:nvPr/>
        </p:nvSpPr>
        <p:spPr>
          <a:xfrm>
            <a:off x="926254" y="1856213"/>
            <a:ext cx="3385520" cy="628187"/>
          </a:xfrm>
          <a:prstGeom prst="rect">
            <a:avLst/>
          </a:prstGeom>
          <a:solidFill>
            <a:srgbClr val="3070B4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B5DAF-63FA-BB8A-77EC-FA9A670C7855}"/>
              </a:ext>
            </a:extLst>
          </p:cNvPr>
          <p:cNvSpPr txBox="1"/>
          <p:nvPr/>
        </p:nvSpPr>
        <p:spPr>
          <a:xfrm>
            <a:off x="1111884" y="2043644"/>
            <a:ext cx="3034886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axlinePro-Bold" panose="02000503060000020004" pitchFamily="2" charset="0"/>
              </a:rPr>
              <a:t>Organoids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455B71-6CE7-73EB-87DD-16A83C5C4651}"/>
              </a:ext>
            </a:extLst>
          </p:cNvPr>
          <p:cNvSpPr/>
          <p:nvPr/>
        </p:nvSpPr>
        <p:spPr>
          <a:xfrm>
            <a:off x="7694596" y="1856213"/>
            <a:ext cx="3385520" cy="628187"/>
          </a:xfrm>
          <a:prstGeom prst="rect">
            <a:avLst/>
          </a:prstGeom>
          <a:solidFill>
            <a:srgbClr val="3070B4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00640-BD2B-800E-66DE-92CAED1B5294}"/>
              </a:ext>
            </a:extLst>
          </p:cNvPr>
          <p:cNvSpPr txBox="1"/>
          <p:nvPr/>
        </p:nvSpPr>
        <p:spPr>
          <a:xfrm>
            <a:off x="7880226" y="2043644"/>
            <a:ext cx="3034886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axlinePro-Bold" panose="02000503060000020004" pitchFamily="2" charset="0"/>
              </a:rPr>
              <a:t>Electrical Impedance Spectroscopy (EIS)</a:t>
            </a:r>
          </a:p>
        </p:txBody>
      </p:sp>
    </p:spTree>
    <p:extLst>
      <p:ext uri="{BB962C8B-B14F-4D97-AF65-F5344CB8AC3E}">
        <p14:creationId xmlns:p14="http://schemas.microsoft.com/office/powerpoint/2010/main" val="65036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55D28-B048-D8A5-8D38-079F75759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6739C0-2D81-F74E-050F-659FBFA7B6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7235128-6928-0CCA-C854-D144D758F1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AA39C7B5-2399-7AB1-9D11-D3537E2C65F1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Objectives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8807E1-F526-3570-FDDA-5FBEE8F19B5F}"/>
              </a:ext>
            </a:extLst>
          </p:cNvPr>
          <p:cNvSpPr/>
          <p:nvPr/>
        </p:nvSpPr>
        <p:spPr>
          <a:xfrm>
            <a:off x="423334" y="3431931"/>
            <a:ext cx="11353782" cy="9233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A98582-C16C-46C6-9E2E-63DDAA5B96D1}"/>
              </a:ext>
            </a:extLst>
          </p:cNvPr>
          <p:cNvSpPr/>
          <p:nvPr/>
        </p:nvSpPr>
        <p:spPr>
          <a:xfrm>
            <a:off x="414883" y="1596090"/>
            <a:ext cx="11353782" cy="9233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E7AE7D-EC22-B15F-624B-302F7F689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0112" y="1873089"/>
            <a:ext cx="11211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Use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Nanion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 Technologies’ impedance measurement device,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AtlaZ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, to monitor organoid cultures.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984058-D440-6D8B-B2E3-F89686A32777}"/>
              </a:ext>
            </a:extLst>
          </p:cNvPr>
          <p:cNvSpPr txBox="1"/>
          <p:nvPr/>
        </p:nvSpPr>
        <p:spPr>
          <a:xfrm>
            <a:off x="490112" y="3708930"/>
            <a:ext cx="10938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Investigate the influence of individual factor in the system (cell density, drug treatment).</a:t>
            </a:r>
          </a:p>
        </p:txBody>
      </p:sp>
    </p:spTree>
    <p:extLst>
      <p:ext uri="{BB962C8B-B14F-4D97-AF65-F5344CB8AC3E}">
        <p14:creationId xmlns:p14="http://schemas.microsoft.com/office/powerpoint/2010/main" val="607123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2BD0B-C195-C886-F7D0-5244F6418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64BCFA-2755-3BED-F9AF-3714048FD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A4EEA73-E5B3-1321-4772-86D96530A2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Titel 6">
            <a:extLst>
              <a:ext uri="{FF2B5EF4-FFF2-40B4-BE49-F238E27FC236}">
                <a16:creationId xmlns:a16="http://schemas.microsoft.com/office/drawing/2014/main" id="{ED0E2F5D-D2BE-3D31-A755-EC915837B8E2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Working principle of the </a:t>
            </a:r>
            <a:r>
              <a:rPr lang="en-US" sz="2000" dirty="0" err="1">
                <a:solidFill>
                  <a:srgbClr val="3070B4"/>
                </a:solidFill>
                <a:latin typeface="DaxlinePro-Bold" panose="02000503060000020004" pitchFamily="2" charset="0"/>
              </a:rPr>
              <a:t>AtlaZ</a:t>
            </a: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 system</a:t>
            </a:r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B0556809-6A5F-0C70-8CEA-98E6FFD90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334" y="1147346"/>
            <a:ext cx="6162072" cy="293259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0164E-35C4-FE66-0F36-9EF1144DC4DF}"/>
              </a:ext>
            </a:extLst>
          </p:cNvPr>
          <p:cNvSpPr txBox="1"/>
          <p:nvPr/>
        </p:nvSpPr>
        <p:spPr>
          <a:xfrm>
            <a:off x="574589" y="4182454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BioRender.com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887813-DBE7-3DA0-5D3C-B2E14D3E6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770" y="1535726"/>
            <a:ext cx="4373315" cy="2377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335BD4-74AF-5BF4-B5D3-0BC471A8CF9C}"/>
              </a:ext>
            </a:extLst>
          </p:cNvPr>
          <p:cNvSpPr txBox="1"/>
          <p:nvPr/>
        </p:nvSpPr>
        <p:spPr>
          <a:xfrm>
            <a:off x="10050402" y="3977983"/>
            <a:ext cx="1645727" cy="23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Nanion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17523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4F9E-24B3-6F86-5894-AE71EFC5C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1FB3299-C820-92E9-CCCE-5591ED8D6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4" y="306816"/>
            <a:ext cx="11345332" cy="384721"/>
          </a:xfrm>
        </p:spPr>
        <p:txBody>
          <a:bodyPr/>
          <a:lstStyle/>
          <a:p>
            <a:r>
              <a:rPr lang="de-DE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Outline</a:t>
            </a:r>
          </a:p>
        </p:txBody>
      </p:sp>
      <p:sp>
        <p:nvSpPr>
          <p:cNvPr id="2" name="Rechteck 24">
            <a:extLst>
              <a:ext uri="{FF2B5EF4-FFF2-40B4-BE49-F238E27FC236}">
                <a16:creationId xmlns:a16="http://schemas.microsoft.com/office/drawing/2014/main" id="{B95DD458-8F63-A9DB-DBC1-7F5394888EFE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551017" y="1469224"/>
            <a:ext cx="6121693" cy="723380"/>
          </a:xfrm>
          <a:prstGeom prst="rect">
            <a:avLst/>
          </a:prstGeom>
          <a:solidFill>
            <a:srgbClr val="141450"/>
          </a:solidFill>
          <a:ln w="19050">
            <a:solidFill>
              <a:srgbClr val="141450"/>
            </a:solidFill>
            <a:miter lim="800000"/>
            <a:headEnd/>
            <a:tailEnd/>
          </a:ln>
          <a:effectLst/>
        </p:spPr>
        <p:txBody>
          <a:bodyPr lIns="99137" tIns="51551" rIns="99137" bIns="5155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>
                <a:solidFill>
                  <a:srgbClr val="FFFFFF"/>
                </a:solidFill>
                <a:latin typeface="Daxline-Bold" panose="02000503040000020004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xlinePro-Bold" panose="02000503060000020004" pitchFamily="2" charset="0"/>
                <a:ea typeface="+mn-ea"/>
                <a:cs typeface="+mn-cs"/>
              </a:rPr>
              <a:t>Analysis of cytologic alterations in cervical cancer cells using Digital Holographic Microscopy (DHM)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070B4"/>
              </a:solidFill>
              <a:effectLst/>
              <a:uLnTx/>
              <a:uFillTx/>
              <a:latin typeface="DaxlinePro-Bold" panose="02000503060000020004" pitchFamily="2" charset="0"/>
              <a:ea typeface="+mn-ea"/>
              <a:cs typeface="+mn-cs"/>
            </a:endParaRPr>
          </a:p>
        </p:txBody>
      </p:sp>
      <p:sp>
        <p:nvSpPr>
          <p:cNvPr id="3" name="Rechteck 23">
            <a:extLst>
              <a:ext uri="{FF2B5EF4-FFF2-40B4-BE49-F238E27FC236}">
                <a16:creationId xmlns:a16="http://schemas.microsoft.com/office/drawing/2014/main" id="{A1DE06F3-6C7C-2E1B-A68A-5813CBAC80AB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1561405" y="2968225"/>
            <a:ext cx="6121692" cy="723379"/>
          </a:xfrm>
          <a:prstGeom prst="rect">
            <a:avLst/>
          </a:prstGeom>
          <a:solidFill>
            <a:srgbClr val="3B82F6"/>
          </a:solidFill>
          <a:ln w="19050">
            <a:solidFill>
              <a:srgbClr val="3B82F6"/>
            </a:solidFill>
            <a:miter lim="800000"/>
            <a:headEnd/>
            <a:tailEnd/>
          </a:ln>
          <a:effectLst/>
        </p:spPr>
        <p:txBody>
          <a:bodyPr lIns="99137" tIns="51551" rIns="99137" bIns="5155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DaxlinePro-Bold" panose="02000503060000020004" pitchFamily="2" charset="0"/>
              </a:rPr>
              <a:t>Assessing cancer organoid phenotypes using Electric Impedance Spectroscopy (EIS)</a:t>
            </a:r>
          </a:p>
        </p:txBody>
      </p:sp>
      <p:sp>
        <p:nvSpPr>
          <p:cNvPr id="4" name="Rechteck 21">
            <a:extLst>
              <a:ext uri="{FF2B5EF4-FFF2-40B4-BE49-F238E27FC236}">
                <a16:creationId xmlns:a16="http://schemas.microsoft.com/office/drawing/2014/main" id="{9779D91A-18A5-4378-51B4-9C6CFFC324C7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51017" y="4469292"/>
            <a:ext cx="6121692" cy="723378"/>
          </a:xfrm>
          <a:prstGeom prst="rect">
            <a:avLst/>
          </a:prstGeom>
          <a:solidFill>
            <a:srgbClr val="D4E4F0"/>
          </a:solidFill>
          <a:ln w="19050">
            <a:solidFill>
              <a:srgbClr val="D4E4F0"/>
            </a:solidFill>
            <a:miter lim="800000"/>
            <a:headEnd/>
            <a:tailEnd/>
          </a:ln>
          <a:effectLst/>
        </p:spPr>
        <p:txBody>
          <a:bodyPr lIns="99137" tIns="51551" rIns="99137" bIns="51551" anchor="ctr"/>
          <a:lstStyle/>
          <a:p>
            <a:pPr algn="ctr">
              <a:defRPr/>
            </a:pPr>
            <a:r>
              <a:rPr lang="en-US" sz="1600" dirty="0">
                <a:latin typeface="DaxlinePro-Bold" panose="02000503060000020004" pitchFamily="2" charset="0"/>
              </a:rPr>
              <a:t>Monitoring patient-derived organoids from malignant pleural effusion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1E25457-900C-0738-65F6-4C7F467EDD3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04897" y="1469225"/>
            <a:ext cx="3530012" cy="372344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9149" tIns="118980" rIns="99149" bIns="51558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lnSpc>
                <a:spcPct val="150000"/>
              </a:lnSpc>
              <a:buClr>
                <a:srgbClr val="1D1D1D"/>
              </a:buClr>
              <a:buNone/>
            </a:pPr>
            <a:r>
              <a:rPr lang="de-DE" sz="2200" dirty="0" err="1">
                <a:solidFill>
                  <a:srgbClr val="1D1D1D"/>
                </a:solidFill>
                <a:latin typeface="DaxlinePro-Light" panose="02000503040000020004" pitchFamily="2" charset="0"/>
              </a:rPr>
              <a:t>Introduction</a:t>
            </a:r>
            <a:endParaRPr lang="de-DE" sz="2200" dirty="0">
              <a:solidFill>
                <a:srgbClr val="1D1D1D"/>
              </a:solidFill>
              <a:latin typeface="DaxlinePro-Light" panose="02000503040000020004" pitchFamily="2" charset="0"/>
            </a:endParaRPr>
          </a:p>
          <a:p>
            <a:pPr marL="0" lvl="1" indent="0" algn="ctr">
              <a:lnSpc>
                <a:spcPct val="150000"/>
              </a:lnSpc>
              <a:buClr>
                <a:srgbClr val="1D1D1D"/>
              </a:buClr>
              <a:buNone/>
            </a:pPr>
            <a:r>
              <a:rPr lang="de-DE" sz="2200" dirty="0" err="1">
                <a:solidFill>
                  <a:srgbClr val="1D1D1D"/>
                </a:solidFill>
                <a:latin typeface="DaxlinePro-Light" panose="02000503040000020004" pitchFamily="2" charset="0"/>
              </a:rPr>
              <a:t>Objectives</a:t>
            </a:r>
            <a:endParaRPr lang="de-DE" sz="2200" dirty="0">
              <a:solidFill>
                <a:srgbClr val="1D1D1D"/>
              </a:solidFill>
              <a:latin typeface="DaxlinePro-Light" panose="02000503040000020004" pitchFamily="2" charset="0"/>
            </a:endParaRPr>
          </a:p>
          <a:p>
            <a:pPr marL="0" lvl="1" indent="0" algn="ctr">
              <a:lnSpc>
                <a:spcPct val="150000"/>
              </a:lnSpc>
              <a:buClr>
                <a:srgbClr val="1D1D1D"/>
              </a:buClr>
              <a:buNone/>
            </a:pPr>
            <a:r>
              <a:rPr lang="de-DE" sz="2200" dirty="0" err="1">
                <a:solidFill>
                  <a:srgbClr val="1D1D1D"/>
                </a:solidFill>
                <a:latin typeface="DaxlinePro-Light" panose="02000503040000020004" pitchFamily="2" charset="0"/>
              </a:rPr>
              <a:t>Methodology</a:t>
            </a:r>
            <a:endParaRPr lang="de-DE" sz="2200" dirty="0">
              <a:solidFill>
                <a:srgbClr val="1D1D1D"/>
              </a:solidFill>
              <a:latin typeface="DaxlinePro-Light" panose="02000503040000020004" pitchFamily="2" charset="0"/>
            </a:endParaRPr>
          </a:p>
          <a:p>
            <a:pPr marL="0" lvl="1" indent="0" algn="ctr">
              <a:lnSpc>
                <a:spcPct val="150000"/>
              </a:lnSpc>
              <a:buClr>
                <a:srgbClr val="1D1D1D"/>
              </a:buClr>
              <a:buNone/>
            </a:pPr>
            <a:r>
              <a:rPr lang="de-DE" sz="2200" dirty="0" err="1">
                <a:solidFill>
                  <a:srgbClr val="1D1D1D"/>
                </a:solidFill>
                <a:latin typeface="DaxlinePro-Light" panose="02000503040000020004" pitchFamily="2" charset="0"/>
              </a:rPr>
              <a:t>Results</a:t>
            </a:r>
            <a:endParaRPr lang="de-DE" sz="2200" dirty="0">
              <a:solidFill>
                <a:srgbClr val="1D1D1D"/>
              </a:solidFill>
              <a:latin typeface="DaxlinePro-Light" panose="02000503040000020004" pitchFamily="2" charset="0"/>
            </a:endParaRPr>
          </a:p>
          <a:p>
            <a:pPr marL="0" lvl="1" indent="0" algn="ctr">
              <a:lnSpc>
                <a:spcPct val="150000"/>
              </a:lnSpc>
              <a:buClr>
                <a:srgbClr val="1D1D1D"/>
              </a:buClr>
              <a:buNone/>
            </a:pPr>
            <a:r>
              <a:rPr lang="de-DE" sz="2200" dirty="0">
                <a:solidFill>
                  <a:srgbClr val="1D1D1D"/>
                </a:solidFill>
                <a:latin typeface="DaxlinePro-Light" panose="02000503040000020004" pitchFamily="2" charset="0"/>
              </a:rPr>
              <a:t>Summary</a:t>
            </a:r>
          </a:p>
          <a:p>
            <a:pPr marL="0" lvl="1" indent="0" algn="ctr">
              <a:lnSpc>
                <a:spcPct val="150000"/>
              </a:lnSpc>
              <a:buClr>
                <a:srgbClr val="1D1D1D"/>
              </a:buClr>
              <a:buNone/>
            </a:pPr>
            <a:r>
              <a:rPr lang="de-DE" sz="2200" dirty="0">
                <a:solidFill>
                  <a:srgbClr val="1D1D1D"/>
                </a:solidFill>
                <a:latin typeface="DaxlinePro-Light" panose="02000503040000020004" pitchFamily="2" charset="0"/>
              </a:rPr>
              <a:t>Outlook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EF154-0D9B-9921-CA98-C626FE76E184}"/>
              </a:ext>
            </a:extLst>
          </p:cNvPr>
          <p:cNvSpPr txBox="1"/>
          <p:nvPr/>
        </p:nvSpPr>
        <p:spPr>
          <a:xfrm>
            <a:off x="330009" y="1476971"/>
            <a:ext cx="883110" cy="707886"/>
          </a:xfrm>
          <a:prstGeom prst="rect">
            <a:avLst/>
          </a:prstGeom>
          <a:solidFill>
            <a:srgbClr val="1414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DaxlinePro-Bold" panose="02000503060000020004" pitchFamily="2" charset="0"/>
              </a:rPr>
              <a:t>01.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D2BE2-0854-5139-7784-AFB64FFC5578}"/>
              </a:ext>
            </a:extLst>
          </p:cNvPr>
          <p:cNvSpPr txBox="1"/>
          <p:nvPr/>
        </p:nvSpPr>
        <p:spPr>
          <a:xfrm>
            <a:off x="330009" y="2983718"/>
            <a:ext cx="883110" cy="707886"/>
          </a:xfrm>
          <a:prstGeom prst="rect">
            <a:avLst/>
          </a:prstGeom>
          <a:solidFill>
            <a:srgbClr val="3B82F6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DaxlinePro-Bold" panose="02000503060000020004" pitchFamily="2" charset="0"/>
              </a:rPr>
              <a:t>02.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77293-ED78-1E94-56E6-205689AAC5FB}"/>
              </a:ext>
            </a:extLst>
          </p:cNvPr>
          <p:cNvSpPr txBox="1"/>
          <p:nvPr/>
        </p:nvSpPr>
        <p:spPr>
          <a:xfrm>
            <a:off x="330009" y="4469292"/>
            <a:ext cx="88311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DaxlinePro-Bold" panose="02000503060000020004" pitchFamily="2" charset="0"/>
              </a:rPr>
              <a:t>03.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ECE320-8D97-9251-6518-4B52234FFC40}"/>
              </a:ext>
            </a:extLst>
          </p:cNvPr>
          <p:cNvSpPr txBox="1">
            <a:spLocks/>
          </p:cNvSpPr>
          <p:nvPr/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</p:spTree>
    <p:extLst>
      <p:ext uri="{BB962C8B-B14F-4D97-AF65-F5344CB8AC3E}">
        <p14:creationId xmlns:p14="http://schemas.microsoft.com/office/powerpoint/2010/main" val="150222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2BA45-8AAF-205F-9D33-E1590208B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4BA455-B241-5689-9E62-CF1324A1C0CD}"/>
              </a:ext>
            </a:extLst>
          </p:cNvPr>
          <p:cNvCxnSpPr>
            <a:cxnSpLocks/>
          </p:cNvCxnSpPr>
          <p:nvPr/>
        </p:nvCxnSpPr>
        <p:spPr>
          <a:xfrm flipH="1">
            <a:off x="5944103" y="773006"/>
            <a:ext cx="18052" cy="5454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A63CDF-FE90-3427-1376-D93BEF534B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1D70BDE-4472-C061-4903-6EE0A5F674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883AFDFE-9473-DDA3-7CE5-C805F81B6873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Methodology</a:t>
            </a:r>
          </a:p>
        </p:txBody>
      </p:sp>
      <p:pic>
        <p:nvPicPr>
          <p:cNvPr id="16" name="Picture 15" descr="A black and white icon of a person with a beaker&#10;&#10;Description automatically generated">
            <a:extLst>
              <a:ext uri="{FF2B5EF4-FFF2-40B4-BE49-F238E27FC236}">
                <a16:creationId xmlns:a16="http://schemas.microsoft.com/office/drawing/2014/main" id="{E1165BBD-F97F-CD69-7322-659D8AA0C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r="17030"/>
          <a:stretch/>
        </p:blipFill>
        <p:spPr>
          <a:xfrm>
            <a:off x="5251565" y="1601579"/>
            <a:ext cx="417220" cy="43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E586AD-33D8-495B-CEB1-AC92C8F2B463}"/>
              </a:ext>
            </a:extLst>
          </p:cNvPr>
          <p:cNvSpPr txBox="1"/>
          <p:nvPr/>
        </p:nvSpPr>
        <p:spPr>
          <a:xfrm>
            <a:off x="3852030" y="667753"/>
            <a:ext cx="1189407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de-DE" sz="1200" dirty="0">
                <a:latin typeface="DaxlinePro-Bold" panose="02000503060000020004" pitchFamily="2" charset="0"/>
              </a:rPr>
              <a:t>Organoid </a:t>
            </a:r>
            <a:r>
              <a:rPr lang="de-DE" sz="1200" dirty="0" err="1">
                <a:latin typeface="DaxlinePro-Bold" panose="02000503060000020004" pitchFamily="2" charset="0"/>
              </a:rPr>
              <a:t>culture</a:t>
            </a:r>
            <a:endParaRPr lang="en-US" sz="1200" dirty="0" err="1">
              <a:latin typeface="DaxlinePro-Bold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8B295-C09B-E6AA-62E5-CCCBF72FD4CF}"/>
              </a:ext>
            </a:extLst>
          </p:cNvPr>
          <p:cNvSpPr txBox="1"/>
          <p:nvPr/>
        </p:nvSpPr>
        <p:spPr>
          <a:xfrm>
            <a:off x="3157351" y="1726762"/>
            <a:ext cx="1884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latin typeface="DaxlinePro-Bold" panose="02000503060000020004" pitchFamily="2" charset="0"/>
              </a:rPr>
              <a:t>C</a:t>
            </a:r>
            <a:r>
              <a:rPr lang="en-US" sz="1200" dirty="0">
                <a:latin typeface="DaxlinePro-Bold" panose="02000503060000020004" pitchFamily="2" charset="0"/>
              </a:rPr>
              <a:t>ell preprocessing</a:t>
            </a:r>
            <a:endParaRPr lang="en-US" sz="1400" dirty="0">
              <a:latin typeface="DaxlinePro-Bold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E917B0-DF37-EF39-9C7C-A4E91C0B10E0}"/>
              </a:ext>
            </a:extLst>
          </p:cNvPr>
          <p:cNvSpPr txBox="1"/>
          <p:nvPr/>
        </p:nvSpPr>
        <p:spPr>
          <a:xfrm>
            <a:off x="789748" y="2761106"/>
            <a:ext cx="425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DaxlinePro-Bold" panose="02000503060000020004" pitchFamily="2" charset="0"/>
              </a:rPr>
              <a:t>Cell plating into the NSPZ96 plates (embedded electrodes to allow for impedance measurements)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1FA14-7FC7-9EA8-8F2E-461DFD281A1A}"/>
              </a:ext>
            </a:extLst>
          </p:cNvPr>
          <p:cNvSpPr txBox="1"/>
          <p:nvPr/>
        </p:nvSpPr>
        <p:spPr>
          <a:xfrm>
            <a:off x="6247898" y="2823204"/>
            <a:ext cx="4820376" cy="30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DaxlinePro-Bold" panose="02000503060000020004" pitchFamily="2" charset="0"/>
              </a:rPr>
              <a:t>Day 1: S</a:t>
            </a:r>
            <a:r>
              <a:rPr lang="en-US" sz="1200" dirty="0">
                <a:latin typeface="DaxlinePro-Bold" panose="02000503060000020004" pitchFamily="2" charset="0"/>
              </a:rPr>
              <a:t>tart of continuous, real-time impedance measurement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31473-1C51-D3BF-0120-F43D975ACA08}"/>
              </a:ext>
            </a:extLst>
          </p:cNvPr>
          <p:cNvSpPr txBox="1"/>
          <p:nvPr/>
        </p:nvSpPr>
        <p:spPr>
          <a:xfrm>
            <a:off x="2125362" y="5005021"/>
            <a:ext cx="2916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DaxlinePro-Bold" panose="02000503060000020004" pitchFamily="2" charset="0"/>
              </a:rPr>
              <a:t>Endpoint measurement: Viability assay</a:t>
            </a:r>
            <a:endParaRPr lang="en-US" sz="1400" dirty="0">
              <a:latin typeface="DaxlinePro-Bold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5CD62A-6C67-8820-26D3-85F723196A79}"/>
              </a:ext>
            </a:extLst>
          </p:cNvPr>
          <p:cNvSpPr/>
          <p:nvPr/>
        </p:nvSpPr>
        <p:spPr>
          <a:xfrm>
            <a:off x="5782155" y="597434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4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558EA2-8E6C-0136-4000-15C2FD92FD8F}"/>
              </a:ext>
            </a:extLst>
          </p:cNvPr>
          <p:cNvSpPr/>
          <p:nvPr/>
        </p:nvSpPr>
        <p:spPr>
          <a:xfrm>
            <a:off x="5782155" y="1669380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4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5264A44-225B-88A4-AA06-3A66EEA25E71}"/>
              </a:ext>
            </a:extLst>
          </p:cNvPr>
          <p:cNvSpPr/>
          <p:nvPr/>
        </p:nvSpPr>
        <p:spPr>
          <a:xfrm>
            <a:off x="5782155" y="2741326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42F272-C68E-0460-36C8-A28D4CD7C4E1}"/>
              </a:ext>
            </a:extLst>
          </p:cNvPr>
          <p:cNvSpPr/>
          <p:nvPr/>
        </p:nvSpPr>
        <p:spPr>
          <a:xfrm>
            <a:off x="5782155" y="3904907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4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D6B788-F36C-E8F2-0979-6A1F364AC3CF}"/>
              </a:ext>
            </a:extLst>
          </p:cNvPr>
          <p:cNvSpPr/>
          <p:nvPr/>
        </p:nvSpPr>
        <p:spPr>
          <a:xfrm>
            <a:off x="5782155" y="4976852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400" dirty="0"/>
          </a:p>
        </p:txBody>
      </p:sp>
      <p:pic>
        <p:nvPicPr>
          <p:cNvPr id="44" name="Picture 43" descr="A grey and white flower&#10;&#10;Description automatically generated">
            <a:extLst>
              <a:ext uri="{FF2B5EF4-FFF2-40B4-BE49-F238E27FC236}">
                <a16:creationId xmlns:a16="http://schemas.microsoft.com/office/drawing/2014/main" id="{0AA609FB-EB3B-E0DD-13CF-7FA6DC43D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3" t="22729" r="26937" b="22877"/>
          <a:stretch/>
        </p:blipFill>
        <p:spPr>
          <a:xfrm>
            <a:off x="5231775" y="553900"/>
            <a:ext cx="437010" cy="447067"/>
          </a:xfrm>
          <a:prstGeom prst="rect">
            <a:avLst/>
          </a:prstGeom>
        </p:spPr>
      </p:pic>
      <p:pic>
        <p:nvPicPr>
          <p:cNvPr id="45" name="Content Placeholder 13">
            <a:extLst>
              <a:ext uri="{FF2B5EF4-FFF2-40B4-BE49-F238E27FC236}">
                <a16:creationId xmlns:a16="http://schemas.microsoft.com/office/drawing/2014/main" id="{5C8704E5-F09B-D836-CE16-7A098E48E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2" b="57618" l="20829" r="4309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046" r="54119" b="35980"/>
          <a:stretch/>
        </p:blipFill>
        <p:spPr>
          <a:xfrm>
            <a:off x="5160334" y="2622945"/>
            <a:ext cx="508451" cy="556541"/>
          </a:xfrm>
        </p:spPr>
      </p:pic>
      <p:pic>
        <p:nvPicPr>
          <p:cNvPr id="51" name="Picture 50" descr="A black and white symbol&#10;&#10;Description automatically generated">
            <a:extLst>
              <a:ext uri="{FF2B5EF4-FFF2-40B4-BE49-F238E27FC236}">
                <a16:creationId xmlns:a16="http://schemas.microsoft.com/office/drawing/2014/main" id="{A4FD95E8-A28D-C739-FB4C-45A702A5D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9" t="18555" r="31809" b="25491"/>
          <a:stretch/>
        </p:blipFill>
        <p:spPr>
          <a:xfrm>
            <a:off x="5239096" y="3846481"/>
            <a:ext cx="429689" cy="42562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A7A2FBE-7536-60C1-051E-30EA8476C770}"/>
              </a:ext>
            </a:extLst>
          </p:cNvPr>
          <p:cNvSpPr txBox="1"/>
          <p:nvPr/>
        </p:nvSpPr>
        <p:spPr>
          <a:xfrm>
            <a:off x="6247898" y="5019089"/>
            <a:ext cx="4820376" cy="30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DaxlinePro-Bold" panose="02000503060000020004" pitchFamily="2" charset="0"/>
              </a:rPr>
              <a:t>Day 7: End </a:t>
            </a:r>
            <a:r>
              <a:rPr lang="de-DE" sz="1200" dirty="0" err="1">
                <a:latin typeface="DaxlinePro-Bold" panose="02000503060000020004" pitchFamily="2" charset="0"/>
              </a:rPr>
              <a:t>of</a:t>
            </a:r>
            <a:r>
              <a:rPr lang="de-DE" sz="1200" dirty="0">
                <a:latin typeface="DaxlinePro-Bold" panose="02000503060000020004" pitchFamily="2" charset="0"/>
              </a:rPr>
              <a:t> </a:t>
            </a:r>
            <a:r>
              <a:rPr lang="de-DE" sz="1200" dirty="0" err="1">
                <a:latin typeface="DaxlinePro-Bold" panose="02000503060000020004" pitchFamily="2" charset="0"/>
              </a:rPr>
              <a:t>impedance</a:t>
            </a:r>
            <a:r>
              <a:rPr lang="de-DE" sz="1200" dirty="0">
                <a:latin typeface="DaxlinePro-Bold" panose="02000503060000020004" pitchFamily="2" charset="0"/>
              </a:rPr>
              <a:t> </a:t>
            </a:r>
            <a:r>
              <a:rPr lang="de-DE" sz="1200" dirty="0" err="1">
                <a:latin typeface="DaxlinePro-Bold" panose="02000503060000020004" pitchFamily="2" charset="0"/>
              </a:rPr>
              <a:t>measurement</a:t>
            </a:r>
            <a:endParaRPr lang="en-US" sz="1200" dirty="0">
              <a:latin typeface="DaxlinePro-Bold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C36BF-A7C9-B10F-6B72-DB16D22521E2}"/>
              </a:ext>
            </a:extLst>
          </p:cNvPr>
          <p:cNvSpPr txBox="1"/>
          <p:nvPr/>
        </p:nvSpPr>
        <p:spPr>
          <a:xfrm>
            <a:off x="2850291" y="3933075"/>
            <a:ext cx="2191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latin typeface="DaxlinePro-Bold" panose="02000503060000020004" pitchFamily="2" charset="0"/>
              </a:rPr>
              <a:t>Addition </a:t>
            </a:r>
            <a:r>
              <a:rPr lang="de-DE" sz="1200" dirty="0" err="1">
                <a:latin typeface="DaxlinePro-Bold" panose="02000503060000020004" pitchFamily="2" charset="0"/>
              </a:rPr>
              <a:t>of</a:t>
            </a:r>
            <a:r>
              <a:rPr lang="de-DE" sz="1200" dirty="0">
                <a:latin typeface="DaxlinePro-Bold" panose="02000503060000020004" pitchFamily="2" charset="0"/>
              </a:rPr>
              <a:t> </a:t>
            </a:r>
            <a:r>
              <a:rPr lang="de-DE" sz="1200" dirty="0" err="1">
                <a:latin typeface="DaxlinePro-Bold" panose="02000503060000020004" pitchFamily="2" charset="0"/>
              </a:rPr>
              <a:t>drug</a:t>
            </a:r>
            <a:r>
              <a:rPr lang="de-DE" sz="1200" dirty="0">
                <a:latin typeface="DaxlinePro-Bold" panose="02000503060000020004" pitchFamily="2" charset="0"/>
              </a:rPr>
              <a:t> </a:t>
            </a:r>
            <a:r>
              <a:rPr lang="de-DE" sz="1200" dirty="0" err="1">
                <a:latin typeface="DaxlinePro-Bold" panose="02000503060000020004" pitchFamily="2" charset="0"/>
              </a:rPr>
              <a:t>treatment</a:t>
            </a:r>
            <a:r>
              <a:rPr lang="de-DE" sz="1200" dirty="0">
                <a:latin typeface="DaxlinePro-Bold" panose="02000503060000020004" pitchFamily="2" charset="0"/>
              </a:rPr>
              <a:t> (</a:t>
            </a:r>
            <a:r>
              <a:rPr lang="de-DE" sz="1200" dirty="0" err="1">
                <a:latin typeface="DaxlinePro-Bold" panose="02000503060000020004" pitchFamily="2" charset="0"/>
              </a:rPr>
              <a:t>Cycloheximide</a:t>
            </a:r>
            <a:r>
              <a:rPr lang="de-DE" sz="1200" dirty="0">
                <a:latin typeface="DaxlinePro-Bold" panose="02000503060000020004" pitchFamily="2" charset="0"/>
              </a:rPr>
              <a:t>)</a:t>
            </a:r>
            <a:endParaRPr lang="en-US" sz="1200" dirty="0">
              <a:latin typeface="DaxlinePro-Bold" panose="02000503060000020004" pitchFamily="2" charset="0"/>
            </a:endParaRPr>
          </a:p>
        </p:txBody>
      </p:sp>
      <p:pic>
        <p:nvPicPr>
          <p:cNvPr id="63" name="Picture 62" descr="A close-up of a test&#10;&#10;Description automatically generated">
            <a:extLst>
              <a:ext uri="{FF2B5EF4-FFF2-40B4-BE49-F238E27FC236}">
                <a16:creationId xmlns:a16="http://schemas.microsoft.com/office/drawing/2014/main" id="{B6086D7E-8B75-FC6B-6601-27AA9B93D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1" t="17277" r="18829" b="18373"/>
          <a:stretch/>
        </p:blipFill>
        <p:spPr>
          <a:xfrm>
            <a:off x="5179518" y="4916895"/>
            <a:ext cx="489267" cy="3651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1BCA71A-32BE-BCC7-C202-42400A1C833E}"/>
              </a:ext>
            </a:extLst>
          </p:cNvPr>
          <p:cNvSpPr txBox="1"/>
          <p:nvPr/>
        </p:nvSpPr>
        <p:spPr>
          <a:xfrm>
            <a:off x="6234783" y="3957793"/>
            <a:ext cx="496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DaxlinePro-Bold" panose="02000503060000020004" pitchFamily="2" charset="0"/>
              </a:rPr>
              <a:t>Day 4</a:t>
            </a:r>
            <a:endParaRPr lang="en-US" sz="1200" dirty="0">
              <a:latin typeface="DaxlinePro-Bold" panose="02000503060000020004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D1E9278-212E-8117-67EA-F6BD5265B50F}"/>
              </a:ext>
            </a:extLst>
          </p:cNvPr>
          <p:cNvSpPr/>
          <p:nvPr/>
        </p:nvSpPr>
        <p:spPr>
          <a:xfrm>
            <a:off x="5782155" y="6023585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400" dirty="0"/>
          </a:p>
        </p:txBody>
      </p:sp>
      <p:pic>
        <p:nvPicPr>
          <p:cNvPr id="67" name="Picture 66" descr="A diagram of a graph&#10;&#10;Description automatically generated">
            <a:extLst>
              <a:ext uri="{FF2B5EF4-FFF2-40B4-BE49-F238E27FC236}">
                <a16:creationId xmlns:a16="http://schemas.microsoft.com/office/drawing/2014/main" id="{4242CA9A-9294-E40C-ACF8-92D66BE51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79" y="5887307"/>
            <a:ext cx="617143" cy="432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E583C93-4280-FEDA-807E-3A6DB03F9DF9}"/>
              </a:ext>
            </a:extLst>
          </p:cNvPr>
          <p:cNvSpPr txBox="1"/>
          <p:nvPr/>
        </p:nvSpPr>
        <p:spPr>
          <a:xfrm>
            <a:off x="2122312" y="5989323"/>
            <a:ext cx="2916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DaxlinePro-Bold" panose="02000503060000020004" pitchFamily="2" charset="0"/>
              </a:rPr>
              <a:t>Statistical analysis</a:t>
            </a:r>
            <a:endParaRPr lang="en-US" sz="1400" dirty="0">
              <a:latin typeface="DaxlinePro-Bold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5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C75BA-37AA-8D3D-A056-6A77FC691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28E8C6-E4B4-F619-F43B-BB96606B76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8D4701C-247B-BCCC-81FF-688E5EAE0F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EA892173-E4FA-825C-4725-658241F88630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Results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Light" panose="02000503040000020004" pitchFamily="2" charset="0"/>
              </a:rPr>
              <a:t>Effect of cell density on impedance</a:t>
            </a:r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8DBE978B-ACC9-E509-EA6D-35ECFC4B87FC}"/>
              </a:ext>
            </a:extLst>
          </p:cNvPr>
          <p:cNvSpPr txBox="1"/>
          <p:nvPr/>
        </p:nvSpPr>
        <p:spPr>
          <a:xfrm>
            <a:off x="7141416" y="1360296"/>
            <a:ext cx="4794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DaxlinePro-Bold" panose="02000503060000020004" pitchFamily="2" charset="0"/>
              </a:rPr>
              <a:t>Impedance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values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of</a:t>
            </a:r>
            <a:r>
              <a:rPr lang="de-DE" sz="1600" dirty="0">
                <a:latin typeface="DaxlinePro-Bold" panose="02000503060000020004" pitchFamily="2" charset="0"/>
              </a:rPr>
              <a:t> different </a:t>
            </a:r>
            <a:r>
              <a:rPr lang="de-DE" sz="1600" dirty="0" err="1">
                <a:latin typeface="DaxlinePro-Bold" panose="02000503060000020004" pitchFamily="2" charset="0"/>
              </a:rPr>
              <a:t>cell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densities</a:t>
            </a:r>
            <a:r>
              <a:rPr lang="de-DE" sz="1600" dirty="0">
                <a:latin typeface="DaxlinePro-Bold" panose="02000503060000020004" pitchFamily="2" charset="0"/>
              </a:rPr>
              <a:t> after 7 </a:t>
            </a:r>
            <a:r>
              <a:rPr lang="de-DE" sz="1600" dirty="0" err="1">
                <a:latin typeface="DaxlinePro-Bold" panose="02000503060000020004" pitchFamily="2" charset="0"/>
              </a:rPr>
              <a:t>days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of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experiment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start</a:t>
            </a:r>
            <a:endParaRPr lang="de-DE" sz="1600" dirty="0">
              <a:latin typeface="DaxlinePro-Bold" panose="02000503060000020004" pitchFamily="2" charset="0"/>
            </a:endParaRPr>
          </a:p>
        </p:txBody>
      </p:sp>
      <p:pic>
        <p:nvPicPr>
          <p:cNvPr id="5" name="Grafik 5" descr="Ein Bild, das Text, Screenshot, Rechteck, Zahl enthält.&#10;&#10;Automatisch generierte Beschreibung">
            <a:extLst>
              <a:ext uri="{FF2B5EF4-FFF2-40B4-BE49-F238E27FC236}">
                <a16:creationId xmlns:a16="http://schemas.microsoft.com/office/drawing/2014/main" id="{61E3A26D-9E11-D905-ABE8-9ACD10D5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16" y="2093289"/>
            <a:ext cx="4572000" cy="3770376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52204A83-623B-7AB5-E26F-FF6D98FCAE60}"/>
              </a:ext>
            </a:extLst>
          </p:cNvPr>
          <p:cNvSpPr txBox="1"/>
          <p:nvPr/>
        </p:nvSpPr>
        <p:spPr>
          <a:xfrm rot="17600559">
            <a:off x="7924526" y="5981210"/>
            <a:ext cx="740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0k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endParaRPr lang="de-DE" sz="1200" b="1" dirty="0">
              <a:latin typeface="DaxlinePro-Light" panose="0200050304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924140F-A513-2674-1C89-AA6AD05C62AF}"/>
              </a:ext>
            </a:extLst>
          </p:cNvPr>
          <p:cNvSpPr txBox="1"/>
          <p:nvPr/>
        </p:nvSpPr>
        <p:spPr>
          <a:xfrm rot="17600559">
            <a:off x="10526559" y="5956719"/>
            <a:ext cx="87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DaxlinePro-Light" panose="02000503040000020004" pitchFamily="2" charset="0"/>
              </a:rPr>
              <a:t>Medium</a:t>
            </a:r>
            <a:endParaRPr lang="de-DE" sz="1400" b="1" dirty="0">
              <a:latin typeface="DaxlinePro-Light" panose="02000503040000020004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9B69991-BEE2-82D3-2120-C36B72D56CD1}"/>
              </a:ext>
            </a:extLst>
          </p:cNvPr>
          <p:cNvSpPr txBox="1"/>
          <p:nvPr/>
        </p:nvSpPr>
        <p:spPr>
          <a:xfrm rot="17600559">
            <a:off x="8450230" y="5955755"/>
            <a:ext cx="70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1k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endParaRPr lang="de-DE" sz="1200" b="1" dirty="0">
              <a:latin typeface="DaxlinePro-Light" panose="02000503040000020004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230E81-82D7-0925-DDAE-750B933A6662}"/>
              </a:ext>
            </a:extLst>
          </p:cNvPr>
          <p:cNvSpPr txBox="1"/>
          <p:nvPr/>
        </p:nvSpPr>
        <p:spPr>
          <a:xfrm rot="17600559">
            <a:off x="8752760" y="6129655"/>
            <a:ext cx="1063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2.5k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endParaRPr lang="de-DE" sz="1200" b="1" dirty="0">
              <a:latin typeface="DaxlinePro-Light" panose="0200050304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551736-2AE6-DE71-4160-A71923FDA4B1}"/>
              </a:ext>
            </a:extLst>
          </p:cNvPr>
          <p:cNvSpPr txBox="1"/>
          <p:nvPr/>
        </p:nvSpPr>
        <p:spPr>
          <a:xfrm rot="17600559">
            <a:off x="10086002" y="5972540"/>
            <a:ext cx="7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10k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endParaRPr lang="de-DE" sz="1200" b="1" dirty="0">
              <a:latin typeface="DaxlinePro-Light" panose="02000503040000020004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365D37E-5BAF-F8AA-E135-542813A3E824}"/>
              </a:ext>
            </a:extLst>
          </p:cNvPr>
          <p:cNvSpPr txBox="1"/>
          <p:nvPr/>
        </p:nvSpPr>
        <p:spPr>
          <a:xfrm rot="17600559">
            <a:off x="9273605" y="6145738"/>
            <a:ext cx="113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5k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endParaRPr lang="de-DE" sz="1200" b="1" dirty="0">
              <a:latin typeface="DaxlinePro-Light" panose="02000503040000020004" pitchFamily="2" charset="0"/>
            </a:endParaRPr>
          </a:p>
        </p:txBody>
      </p:sp>
      <p:pic>
        <p:nvPicPr>
          <p:cNvPr id="53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62D36D37-5B4D-72BA-8C83-5D0F8921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" y="1905336"/>
            <a:ext cx="5809488" cy="3770376"/>
          </a:xfrm>
          <a:prstGeom prst="rect">
            <a:avLst/>
          </a:prstGeom>
        </p:spPr>
      </p:pic>
      <p:cxnSp>
        <p:nvCxnSpPr>
          <p:cNvPr id="54" name="Gerader Verbinder 18">
            <a:extLst>
              <a:ext uri="{FF2B5EF4-FFF2-40B4-BE49-F238E27FC236}">
                <a16:creationId xmlns:a16="http://schemas.microsoft.com/office/drawing/2014/main" id="{E7E50FA6-B26D-7DF0-743B-4C432357A64D}"/>
              </a:ext>
            </a:extLst>
          </p:cNvPr>
          <p:cNvCxnSpPr>
            <a:cxnSpLocks/>
          </p:cNvCxnSpPr>
          <p:nvPr/>
        </p:nvCxnSpPr>
        <p:spPr>
          <a:xfrm>
            <a:off x="554801" y="5976338"/>
            <a:ext cx="53200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22">
            <a:extLst>
              <a:ext uri="{FF2B5EF4-FFF2-40B4-BE49-F238E27FC236}">
                <a16:creationId xmlns:a16="http://schemas.microsoft.com/office/drawing/2014/main" id="{1F055FEB-79E1-D67A-1C6B-7C81BA709925}"/>
              </a:ext>
            </a:extLst>
          </p:cNvPr>
          <p:cNvSpPr txBox="1"/>
          <p:nvPr/>
        </p:nvSpPr>
        <p:spPr>
          <a:xfrm>
            <a:off x="258036" y="6112580"/>
            <a:ext cx="595745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DaxlinePro-Light" panose="02000503040000020004" pitchFamily="2" charset="0"/>
              </a:rPr>
              <a:t>Day 1</a:t>
            </a:r>
          </a:p>
        </p:txBody>
      </p:sp>
      <p:sp>
        <p:nvSpPr>
          <p:cNvPr id="56" name="Textfeld 23">
            <a:extLst>
              <a:ext uri="{FF2B5EF4-FFF2-40B4-BE49-F238E27FC236}">
                <a16:creationId xmlns:a16="http://schemas.microsoft.com/office/drawing/2014/main" id="{DCEFEBE4-3908-009D-083E-2FFEC6F41424}"/>
              </a:ext>
            </a:extLst>
          </p:cNvPr>
          <p:cNvSpPr txBox="1"/>
          <p:nvPr/>
        </p:nvSpPr>
        <p:spPr>
          <a:xfrm>
            <a:off x="2747972" y="6050238"/>
            <a:ext cx="595745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DaxlinePro-Light" panose="02000503040000020004" pitchFamily="2" charset="0"/>
              </a:rPr>
              <a:t>Day 4</a:t>
            </a:r>
          </a:p>
        </p:txBody>
      </p:sp>
      <p:sp>
        <p:nvSpPr>
          <p:cNvPr id="57" name="Textfeld 24">
            <a:extLst>
              <a:ext uri="{FF2B5EF4-FFF2-40B4-BE49-F238E27FC236}">
                <a16:creationId xmlns:a16="http://schemas.microsoft.com/office/drawing/2014/main" id="{DB55BAC2-3E52-B89D-9527-163FD136DCD1}"/>
              </a:ext>
            </a:extLst>
          </p:cNvPr>
          <p:cNvSpPr txBox="1"/>
          <p:nvPr/>
        </p:nvSpPr>
        <p:spPr>
          <a:xfrm>
            <a:off x="5548054" y="6097883"/>
            <a:ext cx="595745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DaxlinePro-Light" panose="02000503040000020004" pitchFamily="2" charset="0"/>
              </a:rPr>
              <a:t>Day 7</a:t>
            </a:r>
          </a:p>
        </p:txBody>
      </p:sp>
      <p:sp>
        <p:nvSpPr>
          <p:cNvPr id="58" name="Textfeld 25">
            <a:extLst>
              <a:ext uri="{FF2B5EF4-FFF2-40B4-BE49-F238E27FC236}">
                <a16:creationId xmlns:a16="http://schemas.microsoft.com/office/drawing/2014/main" id="{31E01F0F-3AAE-7304-C385-3D0C79E7D5B7}"/>
              </a:ext>
            </a:extLst>
          </p:cNvPr>
          <p:cNvSpPr txBox="1"/>
          <p:nvPr/>
        </p:nvSpPr>
        <p:spPr>
          <a:xfrm>
            <a:off x="2008904" y="6238596"/>
            <a:ext cx="1922319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dirty="0">
                <a:latin typeface="DaxlinePro-Light" panose="02000503040000020004" pitchFamily="2" charset="0"/>
              </a:rPr>
              <a:t>Medium </a:t>
            </a:r>
            <a:r>
              <a:rPr lang="de-DE" sz="1050" dirty="0" err="1">
                <a:latin typeface="DaxlinePro-Light" panose="02000503040000020004" pitchFamily="2" charset="0"/>
              </a:rPr>
              <a:t>change</a:t>
            </a:r>
            <a:endParaRPr lang="de-DE" sz="1050" dirty="0">
              <a:latin typeface="DaxlinePro-Light" panose="02000503040000020004" pitchFamily="2" charset="0"/>
            </a:endParaRPr>
          </a:p>
        </p:txBody>
      </p:sp>
      <p:sp>
        <p:nvSpPr>
          <p:cNvPr id="59" name="Textfeld 26">
            <a:extLst>
              <a:ext uri="{FF2B5EF4-FFF2-40B4-BE49-F238E27FC236}">
                <a16:creationId xmlns:a16="http://schemas.microsoft.com/office/drawing/2014/main" id="{C12B6C5C-4813-A4A8-9DA3-2476915A66B0}"/>
              </a:ext>
            </a:extLst>
          </p:cNvPr>
          <p:cNvSpPr txBox="1"/>
          <p:nvPr/>
        </p:nvSpPr>
        <p:spPr>
          <a:xfrm>
            <a:off x="5169961" y="6265723"/>
            <a:ext cx="1227791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dirty="0">
                <a:latin typeface="DaxlinePro-Light" panose="02000503040000020004" pitchFamily="2" charset="0"/>
              </a:rPr>
              <a:t>Cell viability assay</a:t>
            </a:r>
          </a:p>
        </p:txBody>
      </p:sp>
      <p:sp>
        <p:nvSpPr>
          <p:cNvPr id="60" name="Ellipse 30">
            <a:extLst>
              <a:ext uri="{FF2B5EF4-FFF2-40B4-BE49-F238E27FC236}">
                <a16:creationId xmlns:a16="http://schemas.microsoft.com/office/drawing/2014/main" id="{F265F67A-6FE2-89A4-5473-A95DDB7ABAFF}"/>
              </a:ext>
            </a:extLst>
          </p:cNvPr>
          <p:cNvSpPr/>
          <p:nvPr/>
        </p:nvSpPr>
        <p:spPr>
          <a:xfrm>
            <a:off x="2858807" y="5889747"/>
            <a:ext cx="187037" cy="1731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1" name="Ellipse 31">
            <a:extLst>
              <a:ext uri="{FF2B5EF4-FFF2-40B4-BE49-F238E27FC236}">
                <a16:creationId xmlns:a16="http://schemas.microsoft.com/office/drawing/2014/main" id="{763E0E93-E493-B6AB-8339-00136A1AE547}"/>
              </a:ext>
            </a:extLst>
          </p:cNvPr>
          <p:cNvSpPr/>
          <p:nvPr/>
        </p:nvSpPr>
        <p:spPr>
          <a:xfrm>
            <a:off x="461282" y="5886601"/>
            <a:ext cx="187037" cy="1731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2" name="Ellipse 32">
            <a:extLst>
              <a:ext uri="{FF2B5EF4-FFF2-40B4-BE49-F238E27FC236}">
                <a16:creationId xmlns:a16="http://schemas.microsoft.com/office/drawing/2014/main" id="{6F819E7E-A75F-D290-1D0B-9C2114F8990E}"/>
              </a:ext>
            </a:extLst>
          </p:cNvPr>
          <p:cNvSpPr/>
          <p:nvPr/>
        </p:nvSpPr>
        <p:spPr>
          <a:xfrm>
            <a:off x="5765069" y="5889747"/>
            <a:ext cx="187037" cy="1731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63" name="Grafik 56">
            <a:extLst>
              <a:ext uri="{FF2B5EF4-FFF2-40B4-BE49-F238E27FC236}">
                <a16:creationId xmlns:a16="http://schemas.microsoft.com/office/drawing/2014/main" id="{BF094078-0355-7238-14F4-31BEEBA1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0924" y="2610011"/>
            <a:ext cx="1245713" cy="180000"/>
          </a:xfrm>
          <a:prstGeom prst="rect">
            <a:avLst/>
          </a:prstGeom>
        </p:spPr>
      </p:pic>
      <p:sp>
        <p:nvSpPr>
          <p:cNvPr id="64" name="Textfeld 57">
            <a:extLst>
              <a:ext uri="{FF2B5EF4-FFF2-40B4-BE49-F238E27FC236}">
                <a16:creationId xmlns:a16="http://schemas.microsoft.com/office/drawing/2014/main" id="{0B9E7597-1B4F-E4D1-D240-9AF08F117075}"/>
              </a:ext>
            </a:extLst>
          </p:cNvPr>
          <p:cNvSpPr txBox="1"/>
          <p:nvPr/>
        </p:nvSpPr>
        <p:spPr>
          <a:xfrm>
            <a:off x="943781" y="1973273"/>
            <a:ext cx="1528739" cy="14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00" dirty="0"/>
              <a:t>0k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1k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2.5k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5k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10k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Medium</a:t>
            </a:r>
          </a:p>
        </p:txBody>
      </p:sp>
      <p:sp>
        <p:nvSpPr>
          <p:cNvPr id="65" name="Content Placeholder 5">
            <a:extLst>
              <a:ext uri="{FF2B5EF4-FFF2-40B4-BE49-F238E27FC236}">
                <a16:creationId xmlns:a16="http://schemas.microsoft.com/office/drawing/2014/main" id="{B28B36F3-9E13-99C7-963F-425E2FCC4662}"/>
              </a:ext>
            </a:extLst>
          </p:cNvPr>
          <p:cNvSpPr txBox="1">
            <a:spLocks/>
          </p:cNvSpPr>
          <p:nvPr/>
        </p:nvSpPr>
        <p:spPr>
          <a:xfrm>
            <a:off x="348912" y="1447195"/>
            <a:ext cx="551032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DaxlinePro-Bold" panose="02000503060000020004" pitchFamily="2" charset="0"/>
              </a:rPr>
              <a:t>Continuous impedance measurement of different cell densities</a:t>
            </a:r>
          </a:p>
        </p:txBody>
      </p:sp>
    </p:spTree>
    <p:extLst>
      <p:ext uri="{BB962C8B-B14F-4D97-AF65-F5344CB8AC3E}">
        <p14:creationId xmlns:p14="http://schemas.microsoft.com/office/powerpoint/2010/main" val="2695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  <p:bldP spid="11" grpId="0"/>
      <p:bldP spid="12" grpId="0"/>
      <p:bldP spid="13" grpId="0"/>
      <p:bldP spid="55" grpId="0"/>
      <p:bldP spid="56" grpId="0"/>
      <p:bldP spid="57" grpId="0"/>
      <p:bldP spid="58" grpId="0"/>
      <p:bldP spid="59" grpId="0"/>
      <p:bldP spid="60" grpId="0" animBg="1"/>
      <p:bldP spid="61" grpId="0" animBg="1"/>
      <p:bldP spid="62" grpId="0" animBg="1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6EE9C-4A3E-4538-B921-CEB864251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63FC8B-88FF-98BB-E466-9312141811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CF2BE61-066B-9657-75FD-B920DF3CAF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E1942E4-66A2-B4D5-94A2-16D04D026B80}"/>
              </a:ext>
            </a:extLst>
          </p:cNvPr>
          <p:cNvSpPr txBox="1">
            <a:spLocks/>
          </p:cNvSpPr>
          <p:nvPr/>
        </p:nvSpPr>
        <p:spPr>
          <a:xfrm>
            <a:off x="348912" y="1447195"/>
            <a:ext cx="551032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DaxlinePro-Bold" panose="02000503060000020004" pitchFamily="2" charset="0"/>
              </a:rPr>
              <a:t>Continuous impedance measurement of drug-treated cells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6E0A3A63-6E09-1897-A92B-B006F6A35064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Results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Light" panose="02000503040000020004" pitchFamily="2" charset="0"/>
              </a:rPr>
              <a:t>Effect of drug treatment on impedance</a:t>
            </a:r>
          </a:p>
        </p:txBody>
      </p:sp>
      <p:pic>
        <p:nvPicPr>
          <p:cNvPr id="14" name="Grafik 3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07BD8ECF-C188-48C5-4D45-C5FC7D1E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" y="1939225"/>
            <a:ext cx="5809488" cy="3770376"/>
          </a:xfrm>
          <a:prstGeom prst="rect">
            <a:avLst/>
          </a:prstGeom>
        </p:spPr>
      </p:pic>
      <p:cxnSp>
        <p:nvCxnSpPr>
          <p:cNvPr id="15" name="Gerader Verbinder 39">
            <a:extLst>
              <a:ext uri="{FF2B5EF4-FFF2-40B4-BE49-F238E27FC236}">
                <a16:creationId xmlns:a16="http://schemas.microsoft.com/office/drawing/2014/main" id="{2DB6F7FD-5B6B-60EF-A3A6-FE34470569F5}"/>
              </a:ext>
            </a:extLst>
          </p:cNvPr>
          <p:cNvCxnSpPr>
            <a:cxnSpLocks/>
          </p:cNvCxnSpPr>
          <p:nvPr/>
        </p:nvCxnSpPr>
        <p:spPr>
          <a:xfrm>
            <a:off x="648448" y="5803062"/>
            <a:ext cx="51345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40">
            <a:extLst>
              <a:ext uri="{FF2B5EF4-FFF2-40B4-BE49-F238E27FC236}">
                <a16:creationId xmlns:a16="http://schemas.microsoft.com/office/drawing/2014/main" id="{B6A07881-64B1-E787-259A-6375E4FA0331}"/>
              </a:ext>
            </a:extLst>
          </p:cNvPr>
          <p:cNvSpPr txBox="1"/>
          <p:nvPr/>
        </p:nvSpPr>
        <p:spPr>
          <a:xfrm>
            <a:off x="537612" y="5936860"/>
            <a:ext cx="595745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DaxlinePro-Light" panose="02000503040000020004" pitchFamily="2" charset="0"/>
              </a:rPr>
              <a:t>Day 1</a:t>
            </a:r>
          </a:p>
        </p:txBody>
      </p:sp>
      <p:sp>
        <p:nvSpPr>
          <p:cNvPr id="17" name="Textfeld 41">
            <a:extLst>
              <a:ext uri="{FF2B5EF4-FFF2-40B4-BE49-F238E27FC236}">
                <a16:creationId xmlns:a16="http://schemas.microsoft.com/office/drawing/2014/main" id="{A56FFCDF-F99F-5114-F56F-FDD84CE8D425}"/>
              </a:ext>
            </a:extLst>
          </p:cNvPr>
          <p:cNvSpPr txBox="1"/>
          <p:nvPr/>
        </p:nvSpPr>
        <p:spPr>
          <a:xfrm>
            <a:off x="2580890" y="5933324"/>
            <a:ext cx="595745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DaxlinePro-Light" panose="02000503040000020004" pitchFamily="2" charset="0"/>
              </a:rPr>
              <a:t>Day 4</a:t>
            </a:r>
          </a:p>
        </p:txBody>
      </p:sp>
      <p:sp>
        <p:nvSpPr>
          <p:cNvPr id="18" name="Textfeld 42">
            <a:extLst>
              <a:ext uri="{FF2B5EF4-FFF2-40B4-BE49-F238E27FC236}">
                <a16:creationId xmlns:a16="http://schemas.microsoft.com/office/drawing/2014/main" id="{140A564A-2427-3FE4-9FA0-4B77919B72D3}"/>
              </a:ext>
            </a:extLst>
          </p:cNvPr>
          <p:cNvSpPr txBox="1"/>
          <p:nvPr/>
        </p:nvSpPr>
        <p:spPr>
          <a:xfrm>
            <a:off x="5298052" y="5923064"/>
            <a:ext cx="595745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DaxlinePro-Light" panose="02000503040000020004" pitchFamily="2" charset="0"/>
              </a:rPr>
              <a:t>Day 7</a:t>
            </a:r>
          </a:p>
        </p:txBody>
      </p:sp>
      <p:sp>
        <p:nvSpPr>
          <p:cNvPr id="20" name="Ellipse 45">
            <a:extLst>
              <a:ext uri="{FF2B5EF4-FFF2-40B4-BE49-F238E27FC236}">
                <a16:creationId xmlns:a16="http://schemas.microsoft.com/office/drawing/2014/main" id="{1BD4B756-5E16-6DCE-E721-A66118B5F7E9}"/>
              </a:ext>
            </a:extLst>
          </p:cNvPr>
          <p:cNvSpPr/>
          <p:nvPr/>
        </p:nvSpPr>
        <p:spPr>
          <a:xfrm>
            <a:off x="2860971" y="5712329"/>
            <a:ext cx="187037" cy="1731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1" name="Ellipse 46">
            <a:extLst>
              <a:ext uri="{FF2B5EF4-FFF2-40B4-BE49-F238E27FC236}">
                <a16:creationId xmlns:a16="http://schemas.microsoft.com/office/drawing/2014/main" id="{B746A1F7-5AD7-21C6-B9E8-CFAD3A189993}"/>
              </a:ext>
            </a:extLst>
          </p:cNvPr>
          <p:cNvSpPr/>
          <p:nvPr/>
        </p:nvSpPr>
        <p:spPr>
          <a:xfrm>
            <a:off x="648448" y="5703780"/>
            <a:ext cx="187037" cy="1731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2" name="Ellipse 47">
            <a:extLst>
              <a:ext uri="{FF2B5EF4-FFF2-40B4-BE49-F238E27FC236}">
                <a16:creationId xmlns:a16="http://schemas.microsoft.com/office/drawing/2014/main" id="{10141733-7ACD-3EFB-1BFA-7F45AE09EF66}"/>
              </a:ext>
            </a:extLst>
          </p:cNvPr>
          <p:cNvSpPr/>
          <p:nvPr/>
        </p:nvSpPr>
        <p:spPr>
          <a:xfrm>
            <a:off x="5595925" y="5712329"/>
            <a:ext cx="187037" cy="1731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23" name="Grafik 51">
            <a:extLst>
              <a:ext uri="{FF2B5EF4-FFF2-40B4-BE49-F238E27FC236}">
                <a16:creationId xmlns:a16="http://schemas.microsoft.com/office/drawing/2014/main" id="{CD7F4C17-CC91-67B6-CCA7-659424C5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0429" y="2643900"/>
            <a:ext cx="1289998" cy="180000"/>
          </a:xfrm>
          <a:prstGeom prst="rect">
            <a:avLst/>
          </a:prstGeom>
        </p:spPr>
      </p:pic>
      <p:sp>
        <p:nvSpPr>
          <p:cNvPr id="24" name="Textfeld 52">
            <a:extLst>
              <a:ext uri="{FF2B5EF4-FFF2-40B4-BE49-F238E27FC236}">
                <a16:creationId xmlns:a16="http://schemas.microsoft.com/office/drawing/2014/main" id="{0B4B3BBE-5D7C-1994-721F-870A77E181DD}"/>
              </a:ext>
            </a:extLst>
          </p:cNvPr>
          <p:cNvSpPr txBox="1"/>
          <p:nvPr/>
        </p:nvSpPr>
        <p:spPr>
          <a:xfrm>
            <a:off x="1055428" y="2011614"/>
            <a:ext cx="1528739" cy="14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00" dirty="0"/>
              <a:t>0k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1k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2.5k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5k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10k cells/well</a:t>
            </a:r>
          </a:p>
          <a:p>
            <a:pPr>
              <a:lnSpc>
                <a:spcPct val="150000"/>
              </a:lnSpc>
            </a:pPr>
            <a:r>
              <a:rPr lang="de-DE" sz="1000" dirty="0"/>
              <a:t>Medium</a:t>
            </a:r>
          </a:p>
        </p:txBody>
      </p:sp>
      <p:pic>
        <p:nvPicPr>
          <p:cNvPr id="27" name="Grafik 9" descr="Ein Bild, das Text, Screenshot, Rechteck, Farbigkeit enthält.&#10;&#10;Automatisch generierte Beschreibung">
            <a:extLst>
              <a:ext uri="{FF2B5EF4-FFF2-40B4-BE49-F238E27FC236}">
                <a16:creationId xmlns:a16="http://schemas.microsoft.com/office/drawing/2014/main" id="{C980F4D0-B36C-599B-7EC6-F2F69C4FC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69" y="1988530"/>
            <a:ext cx="4572000" cy="3770376"/>
          </a:xfrm>
          <a:prstGeom prst="rect">
            <a:avLst/>
          </a:prstGeom>
        </p:spPr>
      </p:pic>
      <p:sp>
        <p:nvSpPr>
          <p:cNvPr id="28" name="Textfeld 11">
            <a:extLst>
              <a:ext uri="{FF2B5EF4-FFF2-40B4-BE49-F238E27FC236}">
                <a16:creationId xmlns:a16="http://schemas.microsoft.com/office/drawing/2014/main" id="{F70762BF-076E-572B-A70D-692EBB773F37}"/>
              </a:ext>
            </a:extLst>
          </p:cNvPr>
          <p:cNvSpPr txBox="1"/>
          <p:nvPr/>
        </p:nvSpPr>
        <p:spPr>
          <a:xfrm rot="17600559">
            <a:off x="8072270" y="5952957"/>
            <a:ext cx="85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1k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endParaRPr lang="de-DE" sz="1200" b="1" dirty="0">
              <a:latin typeface="DaxlinePro-Light" panose="02000503040000020004" pitchFamily="2" charset="0"/>
            </a:endParaRPr>
          </a:p>
        </p:txBody>
      </p:sp>
      <p:sp>
        <p:nvSpPr>
          <p:cNvPr id="29" name="Textfeld 13">
            <a:extLst>
              <a:ext uri="{FF2B5EF4-FFF2-40B4-BE49-F238E27FC236}">
                <a16:creationId xmlns:a16="http://schemas.microsoft.com/office/drawing/2014/main" id="{A05003C3-8400-45E8-8335-0D6F7D9651DB}"/>
              </a:ext>
            </a:extLst>
          </p:cNvPr>
          <p:cNvSpPr txBox="1"/>
          <p:nvPr/>
        </p:nvSpPr>
        <p:spPr>
          <a:xfrm rot="17600559">
            <a:off x="8866623" y="5977610"/>
            <a:ext cx="924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r"/>
            <a:r>
              <a:rPr lang="de-DE" sz="1200" dirty="0">
                <a:latin typeface="DaxlinePro-Light" panose="02000503040000020004" pitchFamily="2" charset="0"/>
              </a:rPr>
              <a:t>2.5k </a:t>
            </a:r>
            <a:r>
              <a:rPr lang="de-DE" sz="1200" dirty="0" err="1">
                <a:latin typeface="DaxlinePro-Light" panose="02000503040000020004" pitchFamily="2" charset="0"/>
              </a:rPr>
              <a:t>cells</a:t>
            </a:r>
            <a:endParaRPr lang="de-DE" sz="1200" dirty="0">
              <a:latin typeface="DaxlinePro-Light" panose="02000503040000020004" pitchFamily="2" charset="0"/>
            </a:endParaRPr>
          </a:p>
        </p:txBody>
      </p:sp>
      <p:sp>
        <p:nvSpPr>
          <p:cNvPr id="30" name="Textfeld 14">
            <a:extLst>
              <a:ext uri="{FF2B5EF4-FFF2-40B4-BE49-F238E27FC236}">
                <a16:creationId xmlns:a16="http://schemas.microsoft.com/office/drawing/2014/main" id="{53E73B19-1775-C84B-6D96-884C7BCD3FFA}"/>
              </a:ext>
            </a:extLst>
          </p:cNvPr>
          <p:cNvSpPr txBox="1"/>
          <p:nvPr/>
        </p:nvSpPr>
        <p:spPr>
          <a:xfrm rot="17600559">
            <a:off x="9859402" y="5917901"/>
            <a:ext cx="717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5k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endParaRPr lang="de-DE" sz="1200" b="1" dirty="0">
              <a:latin typeface="DaxlinePro-Light" panose="02000503040000020004" pitchFamily="2" charset="0"/>
            </a:endParaRPr>
          </a:p>
        </p:txBody>
      </p:sp>
      <p:sp>
        <p:nvSpPr>
          <p:cNvPr id="31" name="Textfeld 15">
            <a:extLst>
              <a:ext uri="{FF2B5EF4-FFF2-40B4-BE49-F238E27FC236}">
                <a16:creationId xmlns:a16="http://schemas.microsoft.com/office/drawing/2014/main" id="{4679DFCD-C779-0CEF-344D-E8838D5E1E1D}"/>
              </a:ext>
            </a:extLst>
          </p:cNvPr>
          <p:cNvSpPr txBox="1"/>
          <p:nvPr/>
        </p:nvSpPr>
        <p:spPr>
          <a:xfrm rot="17600559">
            <a:off x="10552391" y="6022071"/>
            <a:ext cx="962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dirty="0">
                <a:latin typeface="DaxlinePro-Light" panose="02000503040000020004" pitchFamily="2" charset="0"/>
              </a:rPr>
              <a:t>10k </a:t>
            </a:r>
            <a:r>
              <a:rPr lang="de-DE" sz="1400" b="1" dirty="0" err="1">
                <a:latin typeface="DaxlinePro-Light" panose="02000503040000020004" pitchFamily="2" charset="0"/>
              </a:rPr>
              <a:t>cells</a:t>
            </a:r>
            <a:endParaRPr lang="de-DE" sz="1400" b="1" dirty="0">
              <a:latin typeface="DaxlinePro-Light" panose="02000503040000020004" pitchFamily="2" charset="0"/>
            </a:endParaRPr>
          </a:p>
        </p:txBody>
      </p:sp>
      <p:sp>
        <p:nvSpPr>
          <p:cNvPr id="32" name="Textfeld 16">
            <a:extLst>
              <a:ext uri="{FF2B5EF4-FFF2-40B4-BE49-F238E27FC236}">
                <a16:creationId xmlns:a16="http://schemas.microsoft.com/office/drawing/2014/main" id="{6F355502-D601-7836-4CF1-1A67D7E29092}"/>
              </a:ext>
            </a:extLst>
          </p:cNvPr>
          <p:cNvSpPr txBox="1"/>
          <p:nvPr/>
        </p:nvSpPr>
        <p:spPr>
          <a:xfrm rot="17600559">
            <a:off x="7417586" y="6161486"/>
            <a:ext cx="1286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1k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r>
              <a:rPr lang="de-DE" sz="1200" b="1" dirty="0">
                <a:latin typeface="DaxlinePro-Light" panose="02000503040000020004" pitchFamily="2" charset="0"/>
              </a:rPr>
              <a:t> + CM </a:t>
            </a:r>
          </a:p>
        </p:txBody>
      </p:sp>
      <p:sp>
        <p:nvSpPr>
          <p:cNvPr id="33" name="Textfeld 17">
            <a:extLst>
              <a:ext uri="{FF2B5EF4-FFF2-40B4-BE49-F238E27FC236}">
                <a16:creationId xmlns:a16="http://schemas.microsoft.com/office/drawing/2014/main" id="{D70748B1-970A-EAAD-EA0E-B51ED08358A2}"/>
              </a:ext>
            </a:extLst>
          </p:cNvPr>
          <p:cNvSpPr txBox="1"/>
          <p:nvPr/>
        </p:nvSpPr>
        <p:spPr>
          <a:xfrm rot="17600559">
            <a:off x="8145197" y="6206278"/>
            <a:ext cx="137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2.5k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r>
              <a:rPr lang="de-DE" sz="1200" b="1" dirty="0">
                <a:latin typeface="DaxlinePro-Light" panose="02000503040000020004" pitchFamily="2" charset="0"/>
              </a:rPr>
              <a:t> + CM</a:t>
            </a:r>
          </a:p>
        </p:txBody>
      </p:sp>
      <p:sp>
        <p:nvSpPr>
          <p:cNvPr id="34" name="Textfeld 18">
            <a:extLst>
              <a:ext uri="{FF2B5EF4-FFF2-40B4-BE49-F238E27FC236}">
                <a16:creationId xmlns:a16="http://schemas.microsoft.com/office/drawing/2014/main" id="{A5CCEA3D-14B3-7BBA-9829-808524A849FD}"/>
              </a:ext>
            </a:extLst>
          </p:cNvPr>
          <p:cNvSpPr txBox="1"/>
          <p:nvPr/>
        </p:nvSpPr>
        <p:spPr>
          <a:xfrm rot="17600559">
            <a:off x="9166210" y="6081109"/>
            <a:ext cx="115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5k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r>
              <a:rPr lang="de-DE" sz="1200" b="1" dirty="0">
                <a:latin typeface="DaxlinePro-Light" panose="02000503040000020004" pitchFamily="2" charset="0"/>
              </a:rPr>
              <a:t> + CM</a:t>
            </a:r>
          </a:p>
        </p:txBody>
      </p:sp>
      <p:sp>
        <p:nvSpPr>
          <p:cNvPr id="35" name="Textfeld 19">
            <a:extLst>
              <a:ext uri="{FF2B5EF4-FFF2-40B4-BE49-F238E27FC236}">
                <a16:creationId xmlns:a16="http://schemas.microsoft.com/office/drawing/2014/main" id="{1EDDA6E9-0607-E89C-A19C-E05D13453EC1}"/>
              </a:ext>
            </a:extLst>
          </p:cNvPr>
          <p:cNvSpPr txBox="1"/>
          <p:nvPr/>
        </p:nvSpPr>
        <p:spPr>
          <a:xfrm rot="17600559">
            <a:off x="9964554" y="6123557"/>
            <a:ext cx="121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b="1" dirty="0">
                <a:latin typeface="DaxlinePro-Light" panose="02000503040000020004" pitchFamily="2" charset="0"/>
              </a:rPr>
              <a:t>10k </a:t>
            </a:r>
            <a:r>
              <a:rPr lang="de-DE" sz="1200" b="1" dirty="0" err="1">
                <a:latin typeface="DaxlinePro-Light" panose="02000503040000020004" pitchFamily="2" charset="0"/>
              </a:rPr>
              <a:t>cells</a:t>
            </a:r>
            <a:r>
              <a:rPr lang="de-DE" sz="1200" b="1" dirty="0">
                <a:latin typeface="DaxlinePro-Light" panose="02000503040000020004" pitchFamily="2" charset="0"/>
              </a:rPr>
              <a:t> + CM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6C4669-B922-0E77-55FB-CE97B7840D4D}"/>
              </a:ext>
            </a:extLst>
          </p:cNvPr>
          <p:cNvSpPr txBox="1"/>
          <p:nvPr/>
        </p:nvSpPr>
        <p:spPr>
          <a:xfrm>
            <a:off x="7114569" y="1324129"/>
            <a:ext cx="47285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 err="1">
                <a:latin typeface="DaxlinePro-Bold" panose="02000503060000020004" pitchFamily="2" charset="0"/>
              </a:rPr>
              <a:t>Impedance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values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of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drug-treated</a:t>
            </a:r>
            <a:r>
              <a:rPr lang="de-DE" sz="1600" dirty="0">
                <a:latin typeface="DaxlinePro-Bold" panose="02000503060000020004" pitchFamily="2" charset="0"/>
              </a:rPr>
              <a:t> and </a:t>
            </a:r>
            <a:r>
              <a:rPr lang="de-DE" sz="1600" dirty="0" err="1">
                <a:latin typeface="DaxlinePro-Bold" panose="02000503060000020004" pitchFamily="2" charset="0"/>
              </a:rPr>
              <a:t>untreated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cells</a:t>
            </a:r>
            <a:r>
              <a:rPr lang="de-DE" sz="1600" dirty="0">
                <a:latin typeface="DaxlinePro-Bold" panose="02000503060000020004" pitchFamily="2" charset="0"/>
              </a:rPr>
              <a:t> after 7 </a:t>
            </a:r>
            <a:r>
              <a:rPr lang="de-DE" sz="1600" dirty="0" err="1">
                <a:latin typeface="DaxlinePro-Bold" panose="02000503060000020004" pitchFamily="2" charset="0"/>
              </a:rPr>
              <a:t>days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of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experiment</a:t>
            </a:r>
            <a:r>
              <a:rPr lang="de-DE" sz="1600" dirty="0">
                <a:latin typeface="DaxlinePro-Bold" panose="02000503060000020004" pitchFamily="2" charset="0"/>
              </a:rPr>
              <a:t> </a:t>
            </a:r>
            <a:r>
              <a:rPr lang="de-DE" sz="1600" dirty="0" err="1">
                <a:latin typeface="DaxlinePro-Bold" panose="02000503060000020004" pitchFamily="2" charset="0"/>
              </a:rPr>
              <a:t>start</a:t>
            </a:r>
            <a:endParaRPr lang="de-DE" sz="1600" dirty="0">
              <a:latin typeface="DaxlinePro-Bold" panose="02000503060000020004" pitchFamily="2" charset="0"/>
            </a:endParaRPr>
          </a:p>
        </p:txBody>
      </p:sp>
      <p:sp>
        <p:nvSpPr>
          <p:cNvPr id="38" name="Textfeld 41">
            <a:extLst>
              <a:ext uri="{FF2B5EF4-FFF2-40B4-BE49-F238E27FC236}">
                <a16:creationId xmlns:a16="http://schemas.microsoft.com/office/drawing/2014/main" id="{3609C5C8-41B3-9979-1F82-E92119631434}"/>
              </a:ext>
            </a:extLst>
          </p:cNvPr>
          <p:cNvSpPr txBox="1"/>
          <p:nvPr/>
        </p:nvSpPr>
        <p:spPr>
          <a:xfrm>
            <a:off x="2185791" y="6118630"/>
            <a:ext cx="1465205" cy="421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DaxlinePro-Light" panose="02000503040000020004" pitchFamily="2" charset="0"/>
              </a:rPr>
              <a:t>Medium </a:t>
            </a:r>
            <a:r>
              <a:rPr lang="de-DE" sz="1200" dirty="0" err="1">
                <a:latin typeface="DaxlinePro-Light" panose="02000503040000020004" pitchFamily="2" charset="0"/>
              </a:rPr>
              <a:t>change</a:t>
            </a:r>
            <a:r>
              <a:rPr lang="de-DE" sz="1200" dirty="0">
                <a:latin typeface="DaxlinePro-Light" panose="02000503040000020004" pitchFamily="2" charset="0"/>
              </a:rPr>
              <a:t>, </a:t>
            </a:r>
            <a:r>
              <a:rPr lang="de-DE" sz="1200" dirty="0" err="1">
                <a:latin typeface="DaxlinePro-Light" panose="02000503040000020004" pitchFamily="2" charset="0"/>
              </a:rPr>
              <a:t>addition</a:t>
            </a:r>
            <a:r>
              <a:rPr lang="de-DE" sz="1200" dirty="0">
                <a:latin typeface="DaxlinePro-Light" panose="02000503040000020004" pitchFamily="2" charset="0"/>
              </a:rPr>
              <a:t> </a:t>
            </a:r>
            <a:r>
              <a:rPr lang="de-DE" sz="1200" dirty="0" err="1">
                <a:latin typeface="DaxlinePro-Light" panose="02000503040000020004" pitchFamily="2" charset="0"/>
              </a:rPr>
              <a:t>of</a:t>
            </a:r>
            <a:r>
              <a:rPr lang="de-DE" sz="1200" dirty="0">
                <a:latin typeface="DaxlinePro-Light" panose="02000503040000020004" pitchFamily="2" charset="0"/>
              </a:rPr>
              <a:t> CM</a:t>
            </a:r>
          </a:p>
        </p:txBody>
      </p:sp>
    </p:spTree>
    <p:extLst>
      <p:ext uri="{BB962C8B-B14F-4D97-AF65-F5344CB8AC3E}">
        <p14:creationId xmlns:p14="http://schemas.microsoft.com/office/powerpoint/2010/main" val="168062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D0546-B52A-95B0-C37B-54EC563D9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table of colors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F7319486-29A9-17C4-5737-2647AF901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t="7773" r="16613" b="9604"/>
          <a:stretch/>
        </p:blipFill>
        <p:spPr>
          <a:xfrm>
            <a:off x="6079821" y="1947260"/>
            <a:ext cx="5741774" cy="403689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30EF01-BB3C-AE4F-242D-BAD4D868B5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1AD73FA-E20E-4941-7580-98B48964AF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F5440DE8-2C8F-3D55-266E-D033222EF494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Results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Light" panose="02000503040000020004" pitchFamily="2" charset="0"/>
              </a:rPr>
              <a:t>Endpoint measurement: Viability assay (Resazurin assay)</a:t>
            </a:r>
          </a:p>
        </p:txBody>
      </p:sp>
      <p:cxnSp>
        <p:nvCxnSpPr>
          <p:cNvPr id="8" name="Gerade Verbindung mit Pfeil 17">
            <a:extLst>
              <a:ext uri="{FF2B5EF4-FFF2-40B4-BE49-F238E27FC236}">
                <a16:creationId xmlns:a16="http://schemas.microsoft.com/office/drawing/2014/main" id="{612018AA-BA94-90E0-CECF-70091414C65C}"/>
              </a:ext>
            </a:extLst>
          </p:cNvPr>
          <p:cNvCxnSpPr>
            <a:cxnSpLocks/>
          </p:cNvCxnSpPr>
          <p:nvPr/>
        </p:nvCxnSpPr>
        <p:spPr>
          <a:xfrm>
            <a:off x="1716712" y="3217202"/>
            <a:ext cx="722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19">
            <a:extLst>
              <a:ext uri="{FF2B5EF4-FFF2-40B4-BE49-F238E27FC236}">
                <a16:creationId xmlns:a16="http://schemas.microsoft.com/office/drawing/2014/main" id="{F690810D-F734-A5A2-8BBA-D5BAA2C8650D}"/>
              </a:ext>
            </a:extLst>
          </p:cNvPr>
          <p:cNvCxnSpPr>
            <a:cxnSpLocks/>
          </p:cNvCxnSpPr>
          <p:nvPr/>
        </p:nvCxnSpPr>
        <p:spPr>
          <a:xfrm>
            <a:off x="1716712" y="4103893"/>
            <a:ext cx="722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20">
            <a:extLst>
              <a:ext uri="{FF2B5EF4-FFF2-40B4-BE49-F238E27FC236}">
                <a16:creationId xmlns:a16="http://schemas.microsoft.com/office/drawing/2014/main" id="{5B2734C3-8EE2-8F84-8F53-4FAB7CFF4AA3}"/>
              </a:ext>
            </a:extLst>
          </p:cNvPr>
          <p:cNvCxnSpPr>
            <a:cxnSpLocks/>
          </p:cNvCxnSpPr>
          <p:nvPr/>
        </p:nvCxnSpPr>
        <p:spPr>
          <a:xfrm flipH="1">
            <a:off x="4618896" y="3217202"/>
            <a:ext cx="768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23">
            <a:extLst>
              <a:ext uri="{FF2B5EF4-FFF2-40B4-BE49-F238E27FC236}">
                <a16:creationId xmlns:a16="http://schemas.microsoft.com/office/drawing/2014/main" id="{E7525DC1-3B7C-6850-1196-3B271624A134}"/>
              </a:ext>
            </a:extLst>
          </p:cNvPr>
          <p:cNvCxnSpPr>
            <a:cxnSpLocks/>
          </p:cNvCxnSpPr>
          <p:nvPr/>
        </p:nvCxnSpPr>
        <p:spPr>
          <a:xfrm flipH="1">
            <a:off x="4618896" y="4105156"/>
            <a:ext cx="768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6">
            <a:extLst>
              <a:ext uri="{FF2B5EF4-FFF2-40B4-BE49-F238E27FC236}">
                <a16:creationId xmlns:a16="http://schemas.microsoft.com/office/drawing/2014/main" id="{F6DEBC44-9F3C-8B28-E1E1-8C0FA09C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58" y="2384339"/>
            <a:ext cx="4534533" cy="3162741"/>
          </a:xfrm>
          <a:prstGeom prst="rect">
            <a:avLst/>
          </a:prstGeom>
        </p:spPr>
      </p:pic>
      <p:cxnSp>
        <p:nvCxnSpPr>
          <p:cNvPr id="13" name="Gerade Verbindung mit Pfeil 21">
            <a:extLst>
              <a:ext uri="{FF2B5EF4-FFF2-40B4-BE49-F238E27FC236}">
                <a16:creationId xmlns:a16="http://schemas.microsoft.com/office/drawing/2014/main" id="{D1AB63B5-64CF-F678-328E-767FD25C0745}"/>
              </a:ext>
            </a:extLst>
          </p:cNvPr>
          <p:cNvCxnSpPr/>
          <p:nvPr/>
        </p:nvCxnSpPr>
        <p:spPr>
          <a:xfrm>
            <a:off x="947628" y="3120801"/>
            <a:ext cx="1130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22">
            <a:extLst>
              <a:ext uri="{FF2B5EF4-FFF2-40B4-BE49-F238E27FC236}">
                <a16:creationId xmlns:a16="http://schemas.microsoft.com/office/drawing/2014/main" id="{EB5BEF23-CE0E-A54C-8E29-7CCAC67B7CB2}"/>
              </a:ext>
            </a:extLst>
          </p:cNvPr>
          <p:cNvCxnSpPr/>
          <p:nvPr/>
        </p:nvCxnSpPr>
        <p:spPr>
          <a:xfrm>
            <a:off x="923385" y="3464587"/>
            <a:ext cx="1130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24">
            <a:extLst>
              <a:ext uri="{FF2B5EF4-FFF2-40B4-BE49-F238E27FC236}">
                <a16:creationId xmlns:a16="http://schemas.microsoft.com/office/drawing/2014/main" id="{4FEC6AF5-4063-D680-6914-0F7D358FE20E}"/>
              </a:ext>
            </a:extLst>
          </p:cNvPr>
          <p:cNvCxnSpPr/>
          <p:nvPr/>
        </p:nvCxnSpPr>
        <p:spPr>
          <a:xfrm>
            <a:off x="923384" y="3808373"/>
            <a:ext cx="1130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25">
            <a:extLst>
              <a:ext uri="{FF2B5EF4-FFF2-40B4-BE49-F238E27FC236}">
                <a16:creationId xmlns:a16="http://schemas.microsoft.com/office/drawing/2014/main" id="{F7593B31-F91D-BF8B-C215-7FC09125BABE}"/>
              </a:ext>
            </a:extLst>
          </p:cNvPr>
          <p:cNvCxnSpPr/>
          <p:nvPr/>
        </p:nvCxnSpPr>
        <p:spPr>
          <a:xfrm>
            <a:off x="923384" y="4152159"/>
            <a:ext cx="1130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26">
            <a:extLst>
              <a:ext uri="{FF2B5EF4-FFF2-40B4-BE49-F238E27FC236}">
                <a16:creationId xmlns:a16="http://schemas.microsoft.com/office/drawing/2014/main" id="{F6FD9B8B-4732-87EB-122F-630B5B97992D}"/>
              </a:ext>
            </a:extLst>
          </p:cNvPr>
          <p:cNvCxnSpPr/>
          <p:nvPr/>
        </p:nvCxnSpPr>
        <p:spPr>
          <a:xfrm>
            <a:off x="937238" y="4495945"/>
            <a:ext cx="1130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28">
            <a:extLst>
              <a:ext uri="{FF2B5EF4-FFF2-40B4-BE49-F238E27FC236}">
                <a16:creationId xmlns:a16="http://schemas.microsoft.com/office/drawing/2014/main" id="{E3C48F01-19DF-C279-E4FB-ED0A2D987572}"/>
              </a:ext>
            </a:extLst>
          </p:cNvPr>
          <p:cNvSpPr txBox="1"/>
          <p:nvPr/>
        </p:nvSpPr>
        <p:spPr>
          <a:xfrm>
            <a:off x="-464536" y="3026038"/>
            <a:ext cx="1303652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de-DE" sz="1050" b="1" dirty="0">
                <a:latin typeface="DaxlinePro-Light" panose="02000503040000020004" pitchFamily="2" charset="0"/>
              </a:rPr>
              <a:t>0k </a:t>
            </a:r>
            <a:r>
              <a:rPr lang="de-DE" sz="1050" b="1" dirty="0" err="1">
                <a:latin typeface="DaxlinePro-Light" panose="02000503040000020004" pitchFamily="2" charset="0"/>
              </a:rPr>
              <a:t>cells</a:t>
            </a:r>
            <a:endParaRPr lang="de-DE" sz="1050" b="1" dirty="0">
              <a:latin typeface="DaxlinePro-Light" panose="02000503040000020004" pitchFamily="2" charset="0"/>
            </a:endParaRPr>
          </a:p>
        </p:txBody>
      </p:sp>
      <p:sp>
        <p:nvSpPr>
          <p:cNvPr id="20" name="Textfeld 29">
            <a:extLst>
              <a:ext uri="{FF2B5EF4-FFF2-40B4-BE49-F238E27FC236}">
                <a16:creationId xmlns:a16="http://schemas.microsoft.com/office/drawing/2014/main" id="{7CC3BAB6-18DA-1232-9BAD-1DCCCB8B1E0D}"/>
              </a:ext>
            </a:extLst>
          </p:cNvPr>
          <p:cNvSpPr txBox="1"/>
          <p:nvPr/>
        </p:nvSpPr>
        <p:spPr>
          <a:xfrm>
            <a:off x="-464537" y="3376700"/>
            <a:ext cx="1303653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de-DE" sz="1050" b="1" dirty="0">
                <a:latin typeface="DaxlinePro-Light" panose="02000503040000020004" pitchFamily="2" charset="0"/>
              </a:rPr>
              <a:t>1k </a:t>
            </a:r>
            <a:r>
              <a:rPr lang="de-DE" sz="1050" b="1" dirty="0" err="1">
                <a:latin typeface="DaxlinePro-Light" panose="02000503040000020004" pitchFamily="2" charset="0"/>
              </a:rPr>
              <a:t>cells</a:t>
            </a:r>
            <a:endParaRPr lang="de-DE" sz="1050" b="1" dirty="0">
              <a:latin typeface="DaxlinePro-Light" panose="02000503040000020004" pitchFamily="2" charset="0"/>
            </a:endParaRPr>
          </a:p>
        </p:txBody>
      </p:sp>
      <p:sp>
        <p:nvSpPr>
          <p:cNvPr id="21" name="Textfeld 30">
            <a:extLst>
              <a:ext uri="{FF2B5EF4-FFF2-40B4-BE49-F238E27FC236}">
                <a16:creationId xmlns:a16="http://schemas.microsoft.com/office/drawing/2014/main" id="{F524DAE7-7D54-DA65-9028-0D11C7F00492}"/>
              </a:ext>
            </a:extLst>
          </p:cNvPr>
          <p:cNvSpPr txBox="1"/>
          <p:nvPr/>
        </p:nvSpPr>
        <p:spPr>
          <a:xfrm>
            <a:off x="-620966" y="3722957"/>
            <a:ext cx="1460082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de-DE" sz="1050" b="1" dirty="0">
                <a:latin typeface="DaxlinePro-Light" panose="02000503040000020004" pitchFamily="2" charset="0"/>
              </a:rPr>
              <a:t>2.5k </a:t>
            </a:r>
            <a:r>
              <a:rPr lang="de-DE" sz="1050" b="1" dirty="0" err="1">
                <a:latin typeface="DaxlinePro-Light" panose="02000503040000020004" pitchFamily="2" charset="0"/>
              </a:rPr>
              <a:t>cells</a:t>
            </a:r>
            <a:endParaRPr lang="de-DE" sz="1050" b="1" dirty="0">
              <a:latin typeface="DaxlinePro-Light" panose="02000503040000020004" pitchFamily="2" charset="0"/>
            </a:endParaRPr>
          </a:p>
        </p:txBody>
      </p:sp>
      <p:sp>
        <p:nvSpPr>
          <p:cNvPr id="22" name="Textfeld 34">
            <a:extLst>
              <a:ext uri="{FF2B5EF4-FFF2-40B4-BE49-F238E27FC236}">
                <a16:creationId xmlns:a16="http://schemas.microsoft.com/office/drawing/2014/main" id="{51281E0F-4888-568E-06DD-290D51AC0817}"/>
              </a:ext>
            </a:extLst>
          </p:cNvPr>
          <p:cNvSpPr txBox="1"/>
          <p:nvPr/>
        </p:nvSpPr>
        <p:spPr>
          <a:xfrm>
            <a:off x="-464535" y="4082800"/>
            <a:ext cx="1303651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de-DE" sz="1050" b="1" dirty="0">
                <a:latin typeface="DaxlinePro-Light" panose="02000503040000020004" pitchFamily="2" charset="0"/>
              </a:rPr>
              <a:t>5k </a:t>
            </a:r>
            <a:r>
              <a:rPr lang="de-DE" sz="1050" b="1" dirty="0" err="1">
                <a:latin typeface="DaxlinePro-Light" panose="02000503040000020004" pitchFamily="2" charset="0"/>
              </a:rPr>
              <a:t>cells</a:t>
            </a:r>
            <a:endParaRPr lang="de-DE" sz="1050" b="1" dirty="0">
              <a:latin typeface="DaxlinePro-Light" panose="02000503040000020004" pitchFamily="2" charset="0"/>
            </a:endParaRPr>
          </a:p>
        </p:txBody>
      </p:sp>
      <p:sp>
        <p:nvSpPr>
          <p:cNvPr id="23" name="Textfeld 35">
            <a:extLst>
              <a:ext uri="{FF2B5EF4-FFF2-40B4-BE49-F238E27FC236}">
                <a16:creationId xmlns:a16="http://schemas.microsoft.com/office/drawing/2014/main" id="{35A65E34-DE48-0490-66CC-EEE2C211091B}"/>
              </a:ext>
            </a:extLst>
          </p:cNvPr>
          <p:cNvSpPr txBox="1"/>
          <p:nvPr/>
        </p:nvSpPr>
        <p:spPr>
          <a:xfrm>
            <a:off x="-620964" y="4408466"/>
            <a:ext cx="1460080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de-DE" sz="1050" b="1" dirty="0">
                <a:latin typeface="DaxlinePro-Light" panose="02000503040000020004" pitchFamily="2" charset="0"/>
              </a:rPr>
              <a:t>10k </a:t>
            </a:r>
            <a:r>
              <a:rPr lang="de-DE" sz="1050" b="1" dirty="0" err="1">
                <a:latin typeface="DaxlinePro-Light" panose="02000503040000020004" pitchFamily="2" charset="0"/>
              </a:rPr>
              <a:t>cells</a:t>
            </a:r>
            <a:endParaRPr lang="de-DE" sz="1050" b="1" dirty="0">
              <a:latin typeface="DaxlinePro-Light" panose="02000503040000020004" pitchFamily="2" charset="0"/>
            </a:endParaRPr>
          </a:p>
        </p:txBody>
      </p:sp>
      <p:sp>
        <p:nvSpPr>
          <p:cNvPr id="27" name="Textfeld 46">
            <a:extLst>
              <a:ext uri="{FF2B5EF4-FFF2-40B4-BE49-F238E27FC236}">
                <a16:creationId xmlns:a16="http://schemas.microsoft.com/office/drawing/2014/main" id="{6995858D-A0EC-D5F1-368C-15021BD075E6}"/>
              </a:ext>
            </a:extLst>
          </p:cNvPr>
          <p:cNvSpPr txBox="1"/>
          <p:nvPr/>
        </p:nvSpPr>
        <p:spPr>
          <a:xfrm>
            <a:off x="1851074" y="2182861"/>
            <a:ext cx="1513235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DaxlinePro-Light" panose="02000503040000020004" pitchFamily="2" charset="0"/>
              </a:rPr>
              <a:t>Without</a:t>
            </a:r>
            <a:r>
              <a:rPr lang="de-DE" sz="1100" dirty="0">
                <a:latin typeface="DaxlinePro-Light" panose="02000503040000020004" pitchFamily="2" charset="0"/>
              </a:rPr>
              <a:t> </a:t>
            </a:r>
            <a:r>
              <a:rPr lang="de-DE" sz="1100" dirty="0" err="1">
                <a:latin typeface="DaxlinePro-Light" panose="02000503040000020004" pitchFamily="2" charset="0"/>
              </a:rPr>
              <a:t>drug</a:t>
            </a:r>
            <a:r>
              <a:rPr lang="de-DE" sz="1100" dirty="0">
                <a:latin typeface="DaxlinePro-Light" panose="02000503040000020004" pitchFamily="2" charset="0"/>
              </a:rPr>
              <a:t> </a:t>
            </a:r>
            <a:r>
              <a:rPr lang="de-DE" sz="1100" dirty="0" err="1">
                <a:latin typeface="DaxlinePro-Light" panose="02000503040000020004" pitchFamily="2" charset="0"/>
              </a:rPr>
              <a:t>treatment</a:t>
            </a:r>
            <a:r>
              <a:rPr lang="de-DE" sz="1100" dirty="0">
                <a:latin typeface="DaxlinePro-Light" panose="02000503040000020004" pitchFamily="2" charset="0"/>
              </a:rPr>
              <a:t> </a:t>
            </a:r>
          </a:p>
        </p:txBody>
      </p:sp>
      <p:sp>
        <p:nvSpPr>
          <p:cNvPr id="28" name="Textfeld 47">
            <a:extLst>
              <a:ext uri="{FF2B5EF4-FFF2-40B4-BE49-F238E27FC236}">
                <a16:creationId xmlns:a16="http://schemas.microsoft.com/office/drawing/2014/main" id="{332D6800-DABC-6A7B-639C-B305679E8A9C}"/>
              </a:ext>
            </a:extLst>
          </p:cNvPr>
          <p:cNvSpPr txBox="1"/>
          <p:nvPr/>
        </p:nvSpPr>
        <p:spPr>
          <a:xfrm>
            <a:off x="3756918" y="2180386"/>
            <a:ext cx="126957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DaxlinePro-Light" panose="02000503040000020004" pitchFamily="2" charset="0"/>
              </a:rPr>
              <a:t>With </a:t>
            </a:r>
            <a:r>
              <a:rPr lang="de-DE" sz="1100" dirty="0" err="1">
                <a:latin typeface="DaxlinePro-Light" panose="02000503040000020004" pitchFamily="2" charset="0"/>
              </a:rPr>
              <a:t>drug</a:t>
            </a:r>
            <a:r>
              <a:rPr lang="de-DE" sz="1100" dirty="0">
                <a:latin typeface="DaxlinePro-Light" panose="02000503040000020004" pitchFamily="2" charset="0"/>
              </a:rPr>
              <a:t> </a:t>
            </a:r>
            <a:r>
              <a:rPr lang="de-DE" sz="1100" dirty="0" err="1">
                <a:latin typeface="DaxlinePro-Light" panose="02000503040000020004" pitchFamily="2" charset="0"/>
              </a:rPr>
              <a:t>treatment</a:t>
            </a:r>
            <a:endParaRPr lang="de-DE" sz="1100" dirty="0">
              <a:latin typeface="DaxlinePro-Light" panose="02000503040000020004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11958E-69D0-6614-AC58-203489AEA656}"/>
              </a:ext>
            </a:extLst>
          </p:cNvPr>
          <p:cNvCxnSpPr>
            <a:cxnSpLocks/>
          </p:cNvCxnSpPr>
          <p:nvPr/>
        </p:nvCxnSpPr>
        <p:spPr>
          <a:xfrm>
            <a:off x="3513724" y="2108886"/>
            <a:ext cx="0" cy="3875271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2DDB4A-2388-868E-94EB-8DE744A2DBF2}"/>
              </a:ext>
            </a:extLst>
          </p:cNvPr>
          <p:cNvSpPr txBox="1"/>
          <p:nvPr/>
        </p:nvSpPr>
        <p:spPr>
          <a:xfrm>
            <a:off x="7273524" y="1577928"/>
            <a:ext cx="3519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DaxlinePro-Bold" panose="02000503060000020004" pitchFamily="2" charset="0"/>
              </a:rPr>
              <a:t>Results of the Resazurin assay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F2BE3B-7D17-C623-8FCA-EDA931A633D7}"/>
              </a:ext>
            </a:extLst>
          </p:cNvPr>
          <p:cNvSpPr txBox="1"/>
          <p:nvPr/>
        </p:nvSpPr>
        <p:spPr>
          <a:xfrm>
            <a:off x="1754003" y="1567128"/>
            <a:ext cx="3519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DaxlinePro-Bold" panose="02000503060000020004" pitchFamily="2" charset="0"/>
              </a:rPr>
              <a:t>Plate layout</a:t>
            </a:r>
          </a:p>
        </p:txBody>
      </p:sp>
      <p:sp>
        <p:nvSpPr>
          <p:cNvPr id="39" name="Textfeld 46">
            <a:extLst>
              <a:ext uri="{FF2B5EF4-FFF2-40B4-BE49-F238E27FC236}">
                <a16:creationId xmlns:a16="http://schemas.microsoft.com/office/drawing/2014/main" id="{BF50A9B3-ECEA-D9A9-D34E-0D2F5D05E87B}"/>
              </a:ext>
            </a:extLst>
          </p:cNvPr>
          <p:cNvSpPr txBox="1"/>
          <p:nvPr/>
        </p:nvSpPr>
        <p:spPr>
          <a:xfrm>
            <a:off x="7102696" y="2192186"/>
            <a:ext cx="1513235" cy="19300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DaxlinePro-Light" panose="02000503040000020004" pitchFamily="2" charset="0"/>
              </a:rPr>
              <a:t>Without</a:t>
            </a:r>
            <a:r>
              <a:rPr lang="de-DE" sz="1100" dirty="0">
                <a:latin typeface="DaxlinePro-Light" panose="02000503040000020004" pitchFamily="2" charset="0"/>
              </a:rPr>
              <a:t> </a:t>
            </a:r>
            <a:r>
              <a:rPr lang="de-DE" sz="1100" dirty="0" err="1">
                <a:latin typeface="DaxlinePro-Light" panose="02000503040000020004" pitchFamily="2" charset="0"/>
              </a:rPr>
              <a:t>drug</a:t>
            </a:r>
            <a:r>
              <a:rPr lang="de-DE" sz="1100" dirty="0">
                <a:latin typeface="DaxlinePro-Light" panose="02000503040000020004" pitchFamily="2" charset="0"/>
              </a:rPr>
              <a:t> </a:t>
            </a:r>
            <a:r>
              <a:rPr lang="de-DE" sz="1100" dirty="0" err="1">
                <a:latin typeface="DaxlinePro-Light" panose="02000503040000020004" pitchFamily="2" charset="0"/>
              </a:rPr>
              <a:t>treatment</a:t>
            </a:r>
            <a:r>
              <a:rPr lang="de-DE" sz="1100" dirty="0">
                <a:latin typeface="DaxlinePro-Light" panose="02000503040000020004" pitchFamily="2" charset="0"/>
              </a:rPr>
              <a:t> </a:t>
            </a:r>
          </a:p>
        </p:txBody>
      </p:sp>
      <p:sp>
        <p:nvSpPr>
          <p:cNvPr id="40" name="Textfeld 46">
            <a:extLst>
              <a:ext uri="{FF2B5EF4-FFF2-40B4-BE49-F238E27FC236}">
                <a16:creationId xmlns:a16="http://schemas.microsoft.com/office/drawing/2014/main" id="{46459191-DBA0-BFAB-A9E9-D6717D66EB6F}"/>
              </a:ext>
            </a:extLst>
          </p:cNvPr>
          <p:cNvSpPr txBox="1"/>
          <p:nvPr/>
        </p:nvSpPr>
        <p:spPr>
          <a:xfrm>
            <a:off x="9174513" y="2191337"/>
            <a:ext cx="1309654" cy="19300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DaxlinePro-Light" panose="02000503040000020004" pitchFamily="2" charset="0"/>
              </a:rPr>
              <a:t>With </a:t>
            </a:r>
            <a:r>
              <a:rPr lang="de-DE" sz="1100" dirty="0" err="1">
                <a:latin typeface="DaxlinePro-Light" panose="02000503040000020004" pitchFamily="2" charset="0"/>
              </a:rPr>
              <a:t>drug</a:t>
            </a:r>
            <a:r>
              <a:rPr lang="de-DE" sz="1100" dirty="0">
                <a:latin typeface="DaxlinePro-Light" panose="02000503040000020004" pitchFamily="2" charset="0"/>
              </a:rPr>
              <a:t> </a:t>
            </a:r>
            <a:r>
              <a:rPr lang="de-DE" sz="1100" dirty="0" err="1">
                <a:latin typeface="DaxlinePro-Light" panose="02000503040000020004" pitchFamily="2" charset="0"/>
              </a:rPr>
              <a:t>treatment</a:t>
            </a:r>
            <a:r>
              <a:rPr lang="de-DE" sz="1100" dirty="0">
                <a:latin typeface="DaxlinePro-Light" panose="02000503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7505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8082-1F4D-A1D6-32CD-29EA4EF30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60C632-B126-3A6F-72CF-9E6DF5720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9F248F6-8297-A479-2D79-C0F55F96EC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C8BD5532-62A2-FB6E-3594-80960FDCF1D0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S</a:t>
            </a:r>
            <a:r>
              <a:rPr lang="en-US" sz="2000" dirty="0" err="1">
                <a:solidFill>
                  <a:srgbClr val="3070B4"/>
                </a:solidFill>
                <a:latin typeface="DaxlinePro-Bold" panose="02000503060000020004" pitchFamily="2" charset="0"/>
              </a:rPr>
              <a:t>ummary</a:t>
            </a: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 and Outlook</a:t>
            </a:r>
            <a:endParaRPr lang="en-US" sz="2000" dirty="0">
              <a:solidFill>
                <a:srgbClr val="3070B4"/>
              </a:solidFill>
              <a:latin typeface="DaxlinePro-Light" panose="02000503040000020004" pitchFamily="2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DB2CD1B-58EB-8163-1702-15157A3CA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34" y="1478466"/>
            <a:ext cx="11345332" cy="390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Bold" panose="02000503060000020004" pitchFamily="2" charset="0"/>
              </a:rPr>
              <a:t>Key Takeaways: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Inconsistent Impedance vs. Viability Trends: Resazurin assay shows increased viability with cell density, but impedance does not follow this pattern.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Cycloheximide’s Impact on Impedance &amp; Metabolic Activity: Viability assay indicates reduced cell function with cycloheximide, but impedance remains inconsistent at higher densities.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Bold" panose="02000503060000020004" pitchFamily="2" charset="0"/>
              </a:rPr>
              <a:t>Outlook:</a:t>
            </a: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DaxlinePro-Light" panose="02000503040000020004" pitchFamily="2" charset="0"/>
              </a:rPr>
              <a:t>Investigating the Impact of Environmental Conditions on Impedance.</a:t>
            </a:r>
            <a:endParaRPr lang="en-US" altLang="en-US" dirty="0">
              <a:latin typeface="DaxlinePro-Light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93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3E21-BDFA-FCC8-8199-E7645E10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384849-9C5F-8F44-393A-AA0424FEBEAE}"/>
              </a:ext>
            </a:extLst>
          </p:cNvPr>
          <p:cNvSpPr/>
          <p:nvPr/>
        </p:nvSpPr>
        <p:spPr>
          <a:xfrm>
            <a:off x="0" y="2700230"/>
            <a:ext cx="12192000" cy="7287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chemeClr val="tx1"/>
                </a:solidFill>
                <a:latin typeface="DaxlinePro-Bold" panose="02000503060000020004" pitchFamily="2" charset="0"/>
              </a:rPr>
              <a:t>Monitoring Patient-Derived Organoids from Malignant Pleural Effusion</a:t>
            </a:r>
            <a:endParaRPr lang="en-US" dirty="0">
              <a:solidFill>
                <a:schemeClr val="tx1"/>
              </a:solidFill>
              <a:latin typeface="DaxlinePro-Bold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38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965A-CC8D-EEC5-4518-2993FC46F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2E9B4A-CC8E-8E77-A435-0C325E7F31C5}"/>
              </a:ext>
            </a:extLst>
          </p:cNvPr>
          <p:cNvSpPr/>
          <p:nvPr/>
        </p:nvSpPr>
        <p:spPr>
          <a:xfrm>
            <a:off x="10432815" y="3882185"/>
            <a:ext cx="1555778" cy="1983392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AECF2F-54E4-A2AF-9C84-6D39BDE1D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6AB6F1C-48BB-9CEF-02D8-280719979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F0DB5098-7F22-A643-22E5-5305EF17518B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Introduction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8AF9F4-16F9-D1D6-EC0E-B5BCBC43AF24}"/>
              </a:ext>
            </a:extLst>
          </p:cNvPr>
          <p:cNvSpPr/>
          <p:nvPr/>
        </p:nvSpPr>
        <p:spPr>
          <a:xfrm>
            <a:off x="348978" y="899985"/>
            <a:ext cx="6579041" cy="5245444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>
                <a:solidFill>
                  <a:srgbClr val="CC00FF"/>
                </a:solidFill>
                <a:latin typeface="DaxlinePro-Bold" panose="02000503060000020004" pitchFamily="2" charset="0"/>
              </a:rPr>
              <a:t>Breast Cancer: The challenge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32F7EB-60AF-3DB4-9A4F-68CF6188C5FC}"/>
              </a:ext>
            </a:extLst>
          </p:cNvPr>
          <p:cNvSpPr/>
          <p:nvPr/>
        </p:nvSpPr>
        <p:spPr>
          <a:xfrm>
            <a:off x="7150439" y="894445"/>
            <a:ext cx="4552324" cy="2856173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>
                <a:solidFill>
                  <a:srgbClr val="CC00FF"/>
                </a:solidFill>
                <a:latin typeface="DaxlinePro-Bold" panose="02000503060000020004" pitchFamily="2" charset="0"/>
              </a:rPr>
              <a:t>Malignant Pleural Effusion (MPE)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DaxlinePro-Light" panose="02000503040000020004" pitchFamily="2" charset="0"/>
              </a:rPr>
              <a:t>7% of BC patients develop MPE (presence of malignant cells in the peritoneal and pleural cavity in form of fluid).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DaxlinePro-Light" panose="02000503040000020004" pitchFamily="2" charset="0"/>
              </a:rPr>
              <a:t>Patients endure a poor quality of life defined by chest and abdominal pain and difficulty breathing.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DaxlinePro-Light" panose="02000503040000020004" pitchFamily="2" charset="0"/>
              </a:rPr>
              <a:t>Median survival rate: between 5 to 13 months.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DaxlinePro-Light" panose="02000503040000020004" pitchFamily="2" charset="0"/>
              </a:rPr>
              <a:t>Therapies often based on primary tumor, not metastatic lesion.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DaxlinePro-Light" panose="02000503040000020004" pitchFamily="2" charset="0"/>
              </a:rPr>
              <a:t>MPE samples provide metastatic tumor cells for modeling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DaxlinePro-Light" panose="02000503040000020004" pitchFamily="2" charset="0"/>
              </a:rPr>
              <a:t>Challenges in Culturing MPE-Derived Organoids: Low passaging success rates — typically below 50%. 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80C89B-D1A1-8EFC-BF2C-F949DA0E22E3}"/>
              </a:ext>
            </a:extLst>
          </p:cNvPr>
          <p:cNvSpPr/>
          <p:nvPr/>
        </p:nvSpPr>
        <p:spPr>
          <a:xfrm>
            <a:off x="7150438" y="3893837"/>
            <a:ext cx="3171053" cy="2299624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v</a:t>
            </a:r>
            <a:endParaRPr lang="en-US" dirty="0"/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31E2BA6C-2276-8350-8CDE-25AC22F4A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0" y="1622563"/>
            <a:ext cx="6276348" cy="4012747"/>
          </a:xfrm>
          <a:prstGeom prst="rect">
            <a:avLst/>
          </a:prstGeom>
        </p:spPr>
      </p:pic>
      <p:sp>
        <p:nvSpPr>
          <p:cNvPr id="15" name="AutoShape 2" descr="Chart showing the net-survivor rate for women in England diagnosed with breast cancer">
            <a:extLst>
              <a:ext uri="{FF2B5EF4-FFF2-40B4-BE49-F238E27FC236}">
                <a16:creationId xmlns:a16="http://schemas.microsoft.com/office/drawing/2014/main" id="{7BA1A9C0-6BD1-02CE-DC1A-E7D07CD6E6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03555" y="33083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EDA7AA-F9D4-FE82-299C-523C77F69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73" y="4030470"/>
            <a:ext cx="2840429" cy="19976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6930BE-2AF6-B9C5-EDE8-1006F32F97A0}"/>
              </a:ext>
            </a:extLst>
          </p:cNvPr>
          <p:cNvSpPr txBox="1"/>
          <p:nvPr/>
        </p:nvSpPr>
        <p:spPr>
          <a:xfrm>
            <a:off x="7784752" y="6008795"/>
            <a:ext cx="282145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https://www.bbc.com/news/health-47193545</a:t>
            </a: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FC4E988B-5FAD-F6AF-859D-0F1AFA56935D}"/>
              </a:ext>
            </a:extLst>
          </p:cNvPr>
          <p:cNvSpPr/>
          <p:nvPr/>
        </p:nvSpPr>
        <p:spPr>
          <a:xfrm rot="9621809">
            <a:off x="5378727" y="5222652"/>
            <a:ext cx="2562048" cy="1801068"/>
          </a:xfrm>
          <a:prstGeom prst="blockArc">
            <a:avLst>
              <a:gd name="adj1" fmla="val 11798269"/>
              <a:gd name="adj2" fmla="val 2404149"/>
              <a:gd name="adj3" fmla="val 19885"/>
            </a:avLst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A429C4CB-1E64-31C9-F8FD-F6FB4FA9A89E}"/>
              </a:ext>
            </a:extLst>
          </p:cNvPr>
          <p:cNvSpPr/>
          <p:nvPr/>
        </p:nvSpPr>
        <p:spPr>
          <a:xfrm rot="2623715">
            <a:off x="7778411" y="3639684"/>
            <a:ext cx="463944" cy="485003"/>
          </a:xfrm>
          <a:prstGeom prst="blockArc">
            <a:avLst>
              <a:gd name="adj1" fmla="val 13446592"/>
              <a:gd name="adj2" fmla="val 0"/>
              <a:gd name="adj3" fmla="val 25000"/>
            </a:avLst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1F7A4878-E9F4-F476-B94D-FC4B1F30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880" y="4040578"/>
            <a:ext cx="1336220" cy="144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Block Arc 23">
            <a:extLst>
              <a:ext uri="{FF2B5EF4-FFF2-40B4-BE49-F238E27FC236}">
                <a16:creationId xmlns:a16="http://schemas.microsoft.com/office/drawing/2014/main" id="{F343B272-80E4-D193-B49D-71E235920C29}"/>
              </a:ext>
            </a:extLst>
          </p:cNvPr>
          <p:cNvSpPr/>
          <p:nvPr/>
        </p:nvSpPr>
        <p:spPr>
          <a:xfrm rot="12531782">
            <a:off x="11144931" y="3520319"/>
            <a:ext cx="463944" cy="485003"/>
          </a:xfrm>
          <a:prstGeom prst="blockArc">
            <a:avLst>
              <a:gd name="adj1" fmla="val 13446592"/>
              <a:gd name="adj2" fmla="val 0"/>
              <a:gd name="adj3" fmla="val 25000"/>
            </a:avLst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84EAF5-4DEC-24EA-CEE4-5C871E9125DC}"/>
              </a:ext>
            </a:extLst>
          </p:cNvPr>
          <p:cNvSpPr txBox="1"/>
          <p:nvPr/>
        </p:nvSpPr>
        <p:spPr>
          <a:xfrm>
            <a:off x="10488569" y="5492977"/>
            <a:ext cx="13995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https://radiopaedia.org/cases/malignant-pleural-effusion-1</a:t>
            </a:r>
          </a:p>
        </p:txBody>
      </p:sp>
    </p:spTree>
    <p:extLst>
      <p:ext uri="{BB962C8B-B14F-4D97-AF65-F5344CB8AC3E}">
        <p14:creationId xmlns:p14="http://schemas.microsoft.com/office/powerpoint/2010/main" val="363656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32F9-025E-093D-67F9-A274358C3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E71C57-4595-C156-59BF-3E4974008B10}"/>
              </a:ext>
            </a:extLst>
          </p:cNvPr>
          <p:cNvSpPr/>
          <p:nvPr/>
        </p:nvSpPr>
        <p:spPr>
          <a:xfrm>
            <a:off x="423334" y="3431931"/>
            <a:ext cx="11353782" cy="9233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171F93-05D2-6555-F747-3545F6720184}"/>
              </a:ext>
            </a:extLst>
          </p:cNvPr>
          <p:cNvSpPr/>
          <p:nvPr/>
        </p:nvSpPr>
        <p:spPr>
          <a:xfrm>
            <a:off x="414883" y="1596090"/>
            <a:ext cx="11353782" cy="9233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A962F0-183B-1BBB-DF2A-9704C8E77B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3CD5A79-F188-757D-BA3E-9DC7B4CB87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3FCC84E4-97A1-BB29-0EAB-C072DA884067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Objectives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EBCD916-148E-6188-8495-5277B08D92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0112" y="1873089"/>
            <a:ext cx="11211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Optimize the culture conditions for malignant pleural effusion (MPE)-derived organoids.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A8F90-AC15-C2E0-E398-BCE9D3F815C0}"/>
              </a:ext>
            </a:extLst>
          </p:cNvPr>
          <p:cNvSpPr txBox="1"/>
          <p:nvPr/>
        </p:nvSpPr>
        <p:spPr>
          <a:xfrm>
            <a:off x="490112" y="3708930"/>
            <a:ext cx="10938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Establish a biobank of MPE-derived organoid lines with diverse morphologies.</a:t>
            </a:r>
          </a:p>
        </p:txBody>
      </p:sp>
    </p:spTree>
    <p:extLst>
      <p:ext uri="{BB962C8B-B14F-4D97-AF65-F5344CB8AC3E}">
        <p14:creationId xmlns:p14="http://schemas.microsoft.com/office/powerpoint/2010/main" val="2711850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B99F5-C04C-3CB3-84E6-D221FA9CE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9F4400-514F-79F0-0833-29A0901DC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BB63020-3E0A-F2AE-54CE-D07E98B6AA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2B7BBF95-B75C-0E86-E2F2-B23786A03F8F}"/>
              </a:ext>
            </a:extLst>
          </p:cNvPr>
          <p:cNvSpPr txBox="1">
            <a:spLocks/>
          </p:cNvSpPr>
          <p:nvPr/>
        </p:nvSpPr>
        <p:spPr>
          <a:xfrm>
            <a:off x="423334" y="356243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Project Plan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FF5AB4-DEFF-2FAD-EC3A-6DD20F1F8A69}"/>
              </a:ext>
            </a:extLst>
          </p:cNvPr>
          <p:cNvSpPr/>
          <p:nvPr/>
        </p:nvSpPr>
        <p:spPr>
          <a:xfrm>
            <a:off x="1560667" y="3369261"/>
            <a:ext cx="4329387" cy="92333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DaxlinePro-Bold" panose="02000503060000020004" pitchFamily="2" charset="0"/>
              </a:rPr>
              <a:t>Selection of Medium Recipes</a:t>
            </a:r>
            <a:endParaRPr lang="en-US" sz="1600" dirty="0">
              <a:solidFill>
                <a:schemeClr val="tx1"/>
              </a:solidFill>
              <a:latin typeface="DaxlinePro-Bold" panose="02000503060000020004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7D78C1-EF5C-0428-097F-1FC3AE63E2E2}"/>
              </a:ext>
            </a:extLst>
          </p:cNvPr>
          <p:cNvSpPr/>
          <p:nvPr/>
        </p:nvSpPr>
        <p:spPr>
          <a:xfrm>
            <a:off x="1560666" y="4534966"/>
            <a:ext cx="4329388" cy="92333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LMSans10-Bold"/>
              </a:rPr>
              <a:t>Organoid Culture Setup</a:t>
            </a:r>
            <a:endParaRPr lang="en-US" sz="1600" dirty="0">
              <a:solidFill>
                <a:schemeClr val="tx1"/>
              </a:solidFill>
              <a:latin typeface="DaxlinePro-Light" panose="02000503040000020004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C9EAA-4936-B67E-9F6D-3C1BA7A37731}"/>
              </a:ext>
            </a:extLst>
          </p:cNvPr>
          <p:cNvSpPr/>
          <p:nvPr/>
        </p:nvSpPr>
        <p:spPr>
          <a:xfrm>
            <a:off x="7425997" y="1062767"/>
            <a:ext cx="4329387" cy="923330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1"/>
                </a:solidFill>
                <a:latin typeface="DaxlinePro-Bold" panose="02000503060000020004" pitchFamily="2" charset="0"/>
              </a:rPr>
              <a:t>Experimental Validation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685707-894C-5D4D-E13C-05A77C4112A5}"/>
              </a:ext>
            </a:extLst>
          </p:cNvPr>
          <p:cNvSpPr/>
          <p:nvPr/>
        </p:nvSpPr>
        <p:spPr>
          <a:xfrm>
            <a:off x="7425995" y="3381783"/>
            <a:ext cx="4329387" cy="92333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1"/>
                </a:solidFill>
                <a:latin typeface="DaxlinePro-Bold" panose="02000503060000020004" pitchFamily="2" charset="0"/>
              </a:rPr>
              <a:t>Establishing a Biobank of Metastasized Breast Cancer Organoids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69E0CF-69EC-A1F9-53A2-FB13FE98E1A7}"/>
              </a:ext>
            </a:extLst>
          </p:cNvPr>
          <p:cNvSpPr/>
          <p:nvPr/>
        </p:nvSpPr>
        <p:spPr>
          <a:xfrm>
            <a:off x="1560667" y="2203556"/>
            <a:ext cx="4329387" cy="9233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1"/>
                </a:solidFill>
                <a:latin typeface="DaxlinePro-Bold" panose="02000503060000020004" pitchFamily="2" charset="0"/>
              </a:rPr>
              <a:t>Literature Review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A8E072-A544-6A62-F383-13D555F393EC}"/>
              </a:ext>
            </a:extLst>
          </p:cNvPr>
          <p:cNvSpPr/>
          <p:nvPr/>
        </p:nvSpPr>
        <p:spPr>
          <a:xfrm>
            <a:off x="529390" y="2203556"/>
            <a:ext cx="928150" cy="9233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01.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587E71-9C82-E81D-FFB5-B868F11F2989}"/>
              </a:ext>
            </a:extLst>
          </p:cNvPr>
          <p:cNvSpPr/>
          <p:nvPr/>
        </p:nvSpPr>
        <p:spPr>
          <a:xfrm>
            <a:off x="529390" y="3369261"/>
            <a:ext cx="928150" cy="92333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02.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276A47-0DDB-7D62-DBCC-6AD556A27942}"/>
              </a:ext>
            </a:extLst>
          </p:cNvPr>
          <p:cNvSpPr/>
          <p:nvPr/>
        </p:nvSpPr>
        <p:spPr>
          <a:xfrm>
            <a:off x="529390" y="4534966"/>
            <a:ext cx="928150" cy="92333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03.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4B1B54-556F-26AF-7C62-B23AC1C188F8}"/>
              </a:ext>
            </a:extLst>
          </p:cNvPr>
          <p:cNvSpPr/>
          <p:nvPr/>
        </p:nvSpPr>
        <p:spPr>
          <a:xfrm>
            <a:off x="6394722" y="1062767"/>
            <a:ext cx="928150" cy="923330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04.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A507E0-907A-7F23-6DEA-A6114A055D18}"/>
              </a:ext>
            </a:extLst>
          </p:cNvPr>
          <p:cNvSpPr/>
          <p:nvPr/>
        </p:nvSpPr>
        <p:spPr>
          <a:xfrm>
            <a:off x="6394722" y="3381781"/>
            <a:ext cx="928150" cy="92333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05.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5AEF03-5550-FF32-ABEF-126D08947EBD}"/>
              </a:ext>
            </a:extLst>
          </p:cNvPr>
          <p:cNvSpPr/>
          <p:nvPr/>
        </p:nvSpPr>
        <p:spPr>
          <a:xfrm>
            <a:off x="6394723" y="2199488"/>
            <a:ext cx="1653646" cy="923331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400" b="1" i="0" u="none" strike="noStrike" baseline="0" dirty="0">
                <a:solidFill>
                  <a:schemeClr val="tx1"/>
                </a:solidFill>
                <a:latin typeface="DaxlinePro-Light" panose="02000503040000020004" pitchFamily="2" charset="0"/>
              </a:rPr>
              <a:t>Passaging Organoids</a:t>
            </a:r>
            <a:endParaRPr lang="en-US" sz="1200" dirty="0">
              <a:solidFill>
                <a:schemeClr val="tx1"/>
              </a:solidFill>
              <a:latin typeface="DaxlinePro-Light" panose="02000503040000020004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63AD12E-1359-F064-C13F-54EB067E63D1}"/>
              </a:ext>
            </a:extLst>
          </p:cNvPr>
          <p:cNvSpPr/>
          <p:nvPr/>
        </p:nvSpPr>
        <p:spPr>
          <a:xfrm>
            <a:off x="8254871" y="2199489"/>
            <a:ext cx="1653646" cy="923330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solidFill>
                  <a:schemeClr val="tx1"/>
                </a:solidFill>
                <a:latin typeface="DaxlinePro-Light" panose="02000503040000020004" pitchFamily="2" charset="0"/>
              </a:rPr>
              <a:t>Optimizing Culture Conditions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9554B9-A563-7A9A-A245-87E933B6D6C1}"/>
              </a:ext>
            </a:extLst>
          </p:cNvPr>
          <p:cNvSpPr/>
          <p:nvPr/>
        </p:nvSpPr>
        <p:spPr>
          <a:xfrm>
            <a:off x="10115020" y="2199489"/>
            <a:ext cx="1653646" cy="923330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solidFill>
                  <a:schemeClr val="tx1"/>
                </a:solidFill>
                <a:latin typeface="DaxlinePro-Light" panose="02000503040000020004" pitchFamily="2" charset="0"/>
              </a:rPr>
              <a:t>Monitoring Cellular Markers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41AB18-1263-BBDD-8AF8-EEF17FCFA8C3}"/>
              </a:ext>
            </a:extLst>
          </p:cNvPr>
          <p:cNvSpPr/>
          <p:nvPr/>
        </p:nvSpPr>
        <p:spPr>
          <a:xfrm>
            <a:off x="6394723" y="4518503"/>
            <a:ext cx="1653646" cy="92333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solidFill>
                  <a:schemeClr val="tx1"/>
                </a:solidFill>
                <a:latin typeface="DaxlinePro-Light" panose="02000503040000020004" pitchFamily="2" charset="0"/>
              </a:rPr>
              <a:t>Expansion of Organoid Lines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E603F5-CD77-B106-EF0D-EAAEBDEF7439}"/>
              </a:ext>
            </a:extLst>
          </p:cNvPr>
          <p:cNvSpPr/>
          <p:nvPr/>
        </p:nvSpPr>
        <p:spPr>
          <a:xfrm>
            <a:off x="8254871" y="4518503"/>
            <a:ext cx="1653646" cy="92333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solidFill>
                  <a:schemeClr val="tx1"/>
                </a:solidFill>
                <a:latin typeface="DaxlinePro-Light" panose="02000503040000020004" pitchFamily="2" charset="0"/>
              </a:rPr>
              <a:t>Characterization of Morphologies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B614DDF-D89D-B3B3-F127-0286E05D2EC4}"/>
              </a:ext>
            </a:extLst>
          </p:cNvPr>
          <p:cNvSpPr/>
          <p:nvPr/>
        </p:nvSpPr>
        <p:spPr>
          <a:xfrm>
            <a:off x="10115019" y="4518503"/>
            <a:ext cx="1653646" cy="92333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solidFill>
                  <a:schemeClr val="tx1"/>
                </a:solidFill>
                <a:latin typeface="DaxlinePro-Light" panose="02000503040000020004" pitchFamily="2" charset="0"/>
              </a:rPr>
              <a:t>Documentation and Cataloging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725AEE-8742-ADC6-6483-11320BCE0135}"/>
              </a:ext>
            </a:extLst>
          </p:cNvPr>
          <p:cNvSpPr txBox="1"/>
          <p:nvPr/>
        </p:nvSpPr>
        <p:spPr>
          <a:xfrm>
            <a:off x="572125" y="1690119"/>
            <a:ext cx="1977081" cy="315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800" i="0" u="none" strike="noStrike" baseline="0" dirty="0">
                <a:latin typeface="DaxlinePro-Bold" panose="02000503060000020004" pitchFamily="2" charset="0"/>
              </a:rPr>
              <a:t>Completed Work</a:t>
            </a:r>
            <a:endParaRPr lang="en-US" sz="1600" dirty="0">
              <a:latin typeface="DaxlinePro-Bold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A7F9DB-F9A7-C428-1117-9D3EEF35AE3E}"/>
              </a:ext>
            </a:extLst>
          </p:cNvPr>
          <p:cNvSpPr txBox="1"/>
          <p:nvPr/>
        </p:nvSpPr>
        <p:spPr>
          <a:xfrm>
            <a:off x="3176767" y="1017390"/>
            <a:ext cx="1977081" cy="315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800" b="1" i="0" u="none" strike="noStrike" baseline="0" dirty="0">
                <a:latin typeface="DaxlinePro-Bold" panose="02000503060000020004" pitchFamily="2" charset="0"/>
              </a:rPr>
              <a:t>Next Steps</a:t>
            </a:r>
            <a:endParaRPr lang="en-US" sz="1600" dirty="0">
              <a:latin typeface="DaxlinePro-Bold" panose="02000503060000020004" pitchFamily="2" charset="0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4E47019-3214-739B-2351-F5F8EB596C4C}"/>
              </a:ext>
            </a:extLst>
          </p:cNvPr>
          <p:cNvCxnSpPr>
            <a:cxnSpLocks/>
          </p:cNvCxnSpPr>
          <p:nvPr/>
        </p:nvCxnSpPr>
        <p:spPr>
          <a:xfrm>
            <a:off x="2465797" y="1834630"/>
            <a:ext cx="671487" cy="3758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6B4140-7943-2624-5023-DE2327AD5AA8}"/>
              </a:ext>
            </a:extLst>
          </p:cNvPr>
          <p:cNvCxnSpPr>
            <a:cxnSpLocks/>
          </p:cNvCxnSpPr>
          <p:nvPr/>
        </p:nvCxnSpPr>
        <p:spPr>
          <a:xfrm>
            <a:off x="5385386" y="1175286"/>
            <a:ext cx="504668" cy="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3E287E3-83CE-5554-4DA0-2F572F2189C5}"/>
              </a:ext>
            </a:extLst>
          </p:cNvPr>
          <p:cNvSpPr/>
          <p:nvPr/>
        </p:nvSpPr>
        <p:spPr>
          <a:xfrm rot="2888611">
            <a:off x="7735875" y="1813693"/>
            <a:ext cx="49437" cy="603770"/>
          </a:xfrm>
          <a:prstGeom prst="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37E1E0-9575-B835-A870-EB9ABEF64485}"/>
              </a:ext>
            </a:extLst>
          </p:cNvPr>
          <p:cNvSpPr/>
          <p:nvPr/>
        </p:nvSpPr>
        <p:spPr>
          <a:xfrm>
            <a:off x="9067395" y="1606748"/>
            <a:ext cx="49437" cy="603770"/>
          </a:xfrm>
          <a:prstGeom prst="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1492CB-E181-0C28-B79D-DCBEDAE3029B}"/>
              </a:ext>
            </a:extLst>
          </p:cNvPr>
          <p:cNvSpPr/>
          <p:nvPr/>
        </p:nvSpPr>
        <p:spPr>
          <a:xfrm rot="19080000">
            <a:off x="10392437" y="1760246"/>
            <a:ext cx="49437" cy="603770"/>
          </a:xfrm>
          <a:prstGeom prst="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F8564-848B-D5CD-FF02-249D048DF241}"/>
              </a:ext>
            </a:extLst>
          </p:cNvPr>
          <p:cNvSpPr/>
          <p:nvPr/>
        </p:nvSpPr>
        <p:spPr>
          <a:xfrm rot="19080000">
            <a:off x="10612807" y="4104733"/>
            <a:ext cx="49437" cy="60377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2EFEC2-1656-7648-FAF8-A9D0B465ABA8}"/>
              </a:ext>
            </a:extLst>
          </p:cNvPr>
          <p:cNvSpPr/>
          <p:nvPr/>
        </p:nvSpPr>
        <p:spPr>
          <a:xfrm>
            <a:off x="9092113" y="4043733"/>
            <a:ext cx="49437" cy="60377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20E1AA-CE1B-08EA-EA98-110ADC46A682}"/>
              </a:ext>
            </a:extLst>
          </p:cNvPr>
          <p:cNvSpPr/>
          <p:nvPr/>
        </p:nvSpPr>
        <p:spPr>
          <a:xfrm rot="2888611">
            <a:off x="7738870" y="4096962"/>
            <a:ext cx="49437" cy="60377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82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C750-C745-066B-A989-630542ED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AB09F9-7C71-D58B-3024-85D9FA6D6D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EEA4243-5A9A-6AFF-370A-B9F4B0E577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3E16A292-B016-43F1-CF0C-608AF6C5B6DF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Literature Review</a:t>
            </a:r>
          </a:p>
        </p:txBody>
      </p:sp>
      <p:pic>
        <p:nvPicPr>
          <p:cNvPr id="6" name="Picture 5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FB8AEDDF-7240-3734-FBFD-8243DCC2F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4"/>
          <a:stretch/>
        </p:blipFill>
        <p:spPr>
          <a:xfrm>
            <a:off x="200915" y="2327395"/>
            <a:ext cx="9086520" cy="3696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5FED17-076E-850F-4D16-19052893CCCE}"/>
              </a:ext>
            </a:extLst>
          </p:cNvPr>
          <p:cNvSpPr txBox="1"/>
          <p:nvPr/>
        </p:nvSpPr>
        <p:spPr>
          <a:xfrm>
            <a:off x="403653" y="1458368"/>
            <a:ext cx="8629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DaxlinePro-Bold" panose="02000503060000020004" pitchFamily="2" charset="0"/>
              </a:rPr>
              <a:t>Trends in Publications on Malignant Pleural Effusion and Organoids (2021-2024): Web of Science Database</a:t>
            </a:r>
          </a:p>
        </p:txBody>
      </p:sp>
    </p:spTree>
    <p:extLst>
      <p:ext uri="{BB962C8B-B14F-4D97-AF65-F5344CB8AC3E}">
        <p14:creationId xmlns:p14="http://schemas.microsoft.com/office/powerpoint/2010/main" val="67002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A32ED-1DF8-51D0-BDDF-20BE94A0D575}"/>
              </a:ext>
            </a:extLst>
          </p:cNvPr>
          <p:cNvSpPr/>
          <p:nvPr/>
        </p:nvSpPr>
        <p:spPr>
          <a:xfrm>
            <a:off x="0" y="2700230"/>
            <a:ext cx="12192000" cy="728770"/>
          </a:xfrm>
          <a:prstGeom prst="rect">
            <a:avLst/>
          </a:prstGeom>
          <a:solidFill>
            <a:srgbClr val="1414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axlinePro-Bold" panose="02000503060000020004" pitchFamily="2" charset="0"/>
              </a:rPr>
              <a:t>Analysis of cytologic alterations in cervical cancer cells using Digital Holographic Microscopy (DHM)</a:t>
            </a:r>
            <a:endParaRPr lang="en-US" dirty="0">
              <a:solidFill>
                <a:srgbClr val="3070B4"/>
              </a:solidFill>
              <a:latin typeface="DaxlinePro-Bold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56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2D0B5-B0FC-E5D4-C32D-C06ACA844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EF76CA-24AB-95D5-83CC-7A46E3D770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64B17F7-EAB8-3F22-D8FB-CD1597724E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47DAF-C35C-3CCB-ECB9-0B45B7C1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11" y="2861971"/>
            <a:ext cx="5972434" cy="43088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>
                <a:solidFill>
                  <a:srgbClr val="3070B4"/>
                </a:solidFill>
                <a:latin typeface="DaxlinePro-Bold" panose="02000503060000020004" pitchFamily="2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301897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E4EFF-7600-2321-D9A5-583F3DB3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86CEF1-9B50-5502-8F8E-F813764EF073}"/>
              </a:ext>
            </a:extLst>
          </p:cNvPr>
          <p:cNvSpPr/>
          <p:nvPr/>
        </p:nvSpPr>
        <p:spPr>
          <a:xfrm>
            <a:off x="0" y="2700230"/>
            <a:ext cx="12192000" cy="728770"/>
          </a:xfrm>
          <a:prstGeom prst="rect">
            <a:avLst/>
          </a:prstGeom>
          <a:solidFill>
            <a:srgbClr val="3070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latin typeface="DaxlinePro-Bold" panose="02000503060000020004" pitchFamily="2" charset="0"/>
              </a:rPr>
              <a:t>Annex</a:t>
            </a:r>
            <a:endParaRPr lang="en-US" dirty="0">
              <a:solidFill>
                <a:srgbClr val="3070B4"/>
              </a:solidFill>
              <a:latin typeface="DaxlinePro-Bold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94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E917-7D5B-1505-304C-ACFDCD85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AA1595C8-106F-4378-E7DB-B99470B60C7C}"/>
              </a:ext>
            </a:extLst>
          </p:cNvPr>
          <p:cNvSpPr txBox="1"/>
          <p:nvPr/>
        </p:nvSpPr>
        <p:spPr>
          <a:xfrm>
            <a:off x="313039" y="927484"/>
            <a:ext cx="66694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D0D0D"/>
                </a:solidFill>
                <a:effectLst/>
                <a:latin typeface="DaxlinePro-Bold" panose="02000503060000020004" pitchFamily="2" charset="0"/>
              </a:rPr>
              <a:t>Post Hoc Test - Tukey's HSD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DaxlinePro-Bold" panose="02000503060000020004" pitchFamily="2" charset="0"/>
              </a:rPr>
              <a:t>:  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DaxlinePro-Light" panose="02000503040000020004" pitchFamily="2" charset="0"/>
              </a:rPr>
              <a:t>Specific cell density comparisons revealed significant differences in impedance</a:t>
            </a:r>
            <a:r>
              <a:rPr lang="en-US" sz="1100" dirty="0">
                <a:solidFill>
                  <a:srgbClr val="0D0D0D"/>
                </a:solidFill>
                <a:latin typeface="DaxlinePro-Light" panose="02000503040000020004" pitchFamily="2" charset="0"/>
              </a:rPr>
              <a:t>: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175224F1-9732-0C94-44F3-7FD200E7A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971980"/>
              </p:ext>
            </p:extLst>
          </p:nvPr>
        </p:nvGraphicFramePr>
        <p:xfrm>
          <a:off x="414883" y="1565189"/>
          <a:ext cx="6669446" cy="47754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34723">
                  <a:extLst>
                    <a:ext uri="{9D8B030D-6E8A-4147-A177-3AD203B41FA5}">
                      <a16:colId xmlns:a16="http://schemas.microsoft.com/office/drawing/2014/main" val="3667562093"/>
                    </a:ext>
                  </a:extLst>
                </a:gridCol>
                <a:gridCol w="3334723">
                  <a:extLst>
                    <a:ext uri="{9D8B030D-6E8A-4147-A177-3AD203B41FA5}">
                      <a16:colId xmlns:a16="http://schemas.microsoft.com/office/drawing/2014/main" val="1915682926"/>
                    </a:ext>
                  </a:extLst>
                </a:gridCol>
              </a:tblGrid>
              <a:tr h="520102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Bold" panose="02000503060000020004" pitchFamily="2" charset="0"/>
                        </a:rPr>
                        <a:t>Density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Bold" panose="02000503060000020004" pitchFamily="2" charset="0"/>
                        </a:rPr>
                        <a:t>Statistically significant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098527"/>
                  </a:ext>
                </a:extLst>
              </a:tr>
              <a:tr h="330973">
                <a:tc>
                  <a:txBody>
                    <a:bodyPr/>
                    <a:lstStyle/>
                    <a:p>
                      <a:r>
                        <a:rPr lang="de-DE" sz="1400" b="0" kern="1200" dirty="0">
                          <a:solidFill>
                            <a:schemeClr val="tx1"/>
                          </a:solidFill>
                          <a:effectLst/>
                          <a:latin typeface="DaxlinePro-Light" panose="02000503040000020004" pitchFamily="2" charset="0"/>
                        </a:rPr>
                        <a:t>Density 0k vs. Medium </a:t>
                      </a:r>
                      <a:endParaRPr lang="de-DE" sz="1400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194275"/>
                  </a:ext>
                </a:extLst>
              </a:tr>
              <a:tr h="330973">
                <a:tc>
                  <a:txBody>
                    <a:bodyPr/>
                    <a:lstStyle/>
                    <a:p>
                      <a:r>
                        <a:rPr lang="de-DE" sz="1400" b="0" kern="1200" dirty="0">
                          <a:solidFill>
                            <a:schemeClr val="tx1"/>
                          </a:solidFill>
                          <a:effectLst/>
                          <a:latin typeface="DaxlinePro-Light" panose="02000503040000020004" pitchFamily="2" charset="0"/>
                        </a:rPr>
                        <a:t>Density 0k vs. Density 1k</a:t>
                      </a:r>
                      <a:endParaRPr lang="de-DE" sz="1400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64209"/>
                  </a:ext>
                </a:extLst>
              </a:tr>
              <a:tr h="520102">
                <a:tc>
                  <a:txBody>
                    <a:bodyPr/>
                    <a:lstStyle/>
                    <a:p>
                      <a:r>
                        <a:rPr lang="de-DE" sz="1400" b="0" kern="1200" dirty="0">
                          <a:solidFill>
                            <a:schemeClr val="tx1"/>
                          </a:solidFill>
                          <a:effectLst/>
                          <a:latin typeface="DaxlinePro-Light" panose="02000503040000020004" pitchFamily="2" charset="0"/>
                        </a:rPr>
                        <a:t>Density 1k vs. Density 2.5k </a:t>
                      </a:r>
                      <a:endParaRPr lang="de-DE" sz="1400" dirty="0">
                        <a:latin typeface="DaxlinePro-Light" panose="0200050304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955992"/>
                  </a:ext>
                </a:extLst>
              </a:tr>
              <a:tr h="520102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Density 10k vs. Density 5k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82646"/>
                  </a:ext>
                </a:extLst>
              </a:tr>
              <a:tr h="330973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Density 1k vs.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83836"/>
                  </a:ext>
                </a:extLst>
              </a:tr>
              <a:tr h="520102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Density 0k vs. 2.5k, 5k, and 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latin typeface="DaxlinePro-Bold" panose="02000503060000020004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96315"/>
                  </a:ext>
                </a:extLst>
              </a:tr>
              <a:tr h="520102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Density 10k vs. Density 1k, 2.5k and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latin typeface="DaxlinePro-Bold" panose="02000503060000020004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21595"/>
                  </a:ext>
                </a:extLst>
              </a:tr>
              <a:tr h="330973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Density 1k vs. Density 5k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latin typeface="DaxlinePro-Bold" panose="02000503060000020004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71827"/>
                  </a:ext>
                </a:extLst>
              </a:tr>
              <a:tr h="520102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Density 2.5k vs. Density 5k and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latin typeface="DaxlinePro-Bold" panose="02000503060000020004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866033"/>
                  </a:ext>
                </a:extLst>
              </a:tr>
              <a:tr h="330973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DaxlinePro-Light" panose="02000503040000020004" pitchFamily="2" charset="0"/>
                        </a:rPr>
                        <a:t>Density 5k vs.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latin typeface="DaxlinePro-Bold" panose="02000503060000020004" pitchFamily="2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352135"/>
                  </a:ext>
                </a:extLst>
              </a:tr>
            </a:tbl>
          </a:graphicData>
        </a:graphic>
      </p:graphicFrame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3BE0490-6F1C-BE04-ABC1-F45DC674C97E}"/>
              </a:ext>
            </a:extLst>
          </p:cNvPr>
          <p:cNvSpPr txBox="1">
            <a:spLocks/>
          </p:cNvSpPr>
          <p:nvPr/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</p:spTree>
    <p:extLst>
      <p:ext uri="{BB962C8B-B14F-4D97-AF65-F5344CB8AC3E}">
        <p14:creationId xmlns:p14="http://schemas.microsoft.com/office/powerpoint/2010/main" val="4179063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DE7-A521-91A6-91A6-20C337802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AB2DB4-08E3-389D-9F93-DD5DE05086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D1DA684-E91B-E752-B7ED-A4E92F6C90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0C0B5488-C78A-B39F-211D-9548FBC20676}"/>
              </a:ext>
            </a:extLst>
          </p:cNvPr>
          <p:cNvSpPr txBox="1">
            <a:spLocks/>
          </p:cNvSpPr>
          <p:nvPr/>
        </p:nvSpPr>
        <p:spPr>
          <a:xfrm>
            <a:off x="423334" y="356243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F</a:t>
            </a:r>
            <a:r>
              <a:rPr lang="en-US" sz="2000" dirty="0" err="1">
                <a:solidFill>
                  <a:srgbClr val="3070B4"/>
                </a:solidFill>
                <a:latin typeface="DaxlinePro-Bold" panose="02000503060000020004" pitchFamily="2" charset="0"/>
              </a:rPr>
              <a:t>eatures</a:t>
            </a:r>
            <a:endParaRPr lang="en-US" sz="2000" dirty="0">
              <a:solidFill>
                <a:srgbClr val="3070B4"/>
              </a:solidFill>
              <a:latin typeface="DaxlinePro-Bold" panose="020005030600000200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0BA95C-0F2D-EB82-1B09-F985832F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53" y="2830778"/>
            <a:ext cx="8001693" cy="11964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6EAA2-9DD5-CDFA-68FC-477E7595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1" y="4068588"/>
            <a:ext cx="8047417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90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9F60-B019-B514-757A-29FB675D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4CEF38-0CEF-F1B4-54D0-915FB1DEB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185A069-AF3C-F74C-0FFB-BDDE798678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59D61525-0CF9-AF39-1030-E3EA7D80BEC3}"/>
              </a:ext>
            </a:extLst>
          </p:cNvPr>
          <p:cNvSpPr txBox="1">
            <a:spLocks/>
          </p:cNvSpPr>
          <p:nvPr/>
        </p:nvSpPr>
        <p:spPr>
          <a:xfrm>
            <a:off x="423334" y="356243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F</a:t>
            </a:r>
            <a:r>
              <a:rPr lang="en-US" sz="2000" dirty="0" err="1">
                <a:solidFill>
                  <a:srgbClr val="3070B4"/>
                </a:solidFill>
                <a:latin typeface="DaxlinePro-Bold" panose="02000503060000020004" pitchFamily="2" charset="0"/>
              </a:rPr>
              <a:t>eatures</a:t>
            </a:r>
            <a:endParaRPr lang="en-US" sz="2000" dirty="0">
              <a:solidFill>
                <a:srgbClr val="3070B4"/>
              </a:solidFill>
              <a:latin typeface="DaxlinePro-Bold" panose="0200050306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A11A1-F005-9426-DDB1-B49EFA90B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35" y="740964"/>
            <a:ext cx="9030483" cy="2225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2DA70-78FE-134C-6A79-209D370E22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4963"/>
          <a:stretch/>
        </p:blipFill>
        <p:spPr>
          <a:xfrm>
            <a:off x="2068327" y="2933974"/>
            <a:ext cx="8127851" cy="347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9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69766-CDFE-5931-A38C-87F6376E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E0BA85-AF66-5F26-0CB5-28794ACFFD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B97259B-CB1B-2CE1-17BD-67D4FAFB7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D0C382B-C2D7-AAF3-A07A-C2A40BC4BFA9}"/>
              </a:ext>
            </a:extLst>
          </p:cNvPr>
          <p:cNvSpPr txBox="1">
            <a:spLocks/>
          </p:cNvSpPr>
          <p:nvPr/>
        </p:nvSpPr>
        <p:spPr>
          <a:xfrm>
            <a:off x="423334" y="356243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F</a:t>
            </a:r>
            <a:r>
              <a:rPr lang="en-US" sz="2000" dirty="0" err="1">
                <a:solidFill>
                  <a:srgbClr val="3070B4"/>
                </a:solidFill>
                <a:latin typeface="DaxlinePro-Bold" panose="02000503060000020004" pitchFamily="2" charset="0"/>
              </a:rPr>
              <a:t>eatures</a:t>
            </a:r>
            <a:endParaRPr lang="en-US" sz="2000" dirty="0">
              <a:solidFill>
                <a:srgbClr val="3070B4"/>
              </a:solidFill>
              <a:latin typeface="DaxlinePro-Bold" panose="0200050306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F9B3B-356E-E48E-4469-F84611DB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35" y="740964"/>
            <a:ext cx="9030483" cy="2225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70021-D7D6-9F10-E20C-57AFD3FDA8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863" b="148"/>
          <a:stretch/>
        </p:blipFill>
        <p:spPr>
          <a:xfrm>
            <a:off x="2032074" y="2245360"/>
            <a:ext cx="8127851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47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2AA82-AFFC-B052-F326-944660F11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9BB6D0-632A-C97E-EFE3-794397E2E1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F82CB4E8-3840-603A-D098-D691BCC41A39}"/>
              </a:ext>
            </a:extLst>
          </p:cNvPr>
          <p:cNvSpPr txBox="1">
            <a:spLocks/>
          </p:cNvSpPr>
          <p:nvPr/>
        </p:nvSpPr>
        <p:spPr>
          <a:xfrm>
            <a:off x="423334" y="356243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F</a:t>
            </a:r>
            <a:r>
              <a:rPr lang="en-US" sz="2000" dirty="0" err="1">
                <a:solidFill>
                  <a:srgbClr val="3070B4"/>
                </a:solidFill>
                <a:latin typeface="DaxlinePro-Bold" panose="02000503060000020004" pitchFamily="2" charset="0"/>
              </a:rPr>
              <a:t>eatures</a:t>
            </a:r>
            <a:endParaRPr lang="en-US" sz="2000" dirty="0">
              <a:solidFill>
                <a:srgbClr val="3070B4"/>
              </a:solidFill>
              <a:latin typeface="DaxlinePro-Bold" panose="0200050306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BB62A-54BE-67FB-8ABB-346776CE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35" y="740964"/>
            <a:ext cx="9030483" cy="2225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B1810-82C5-4EEC-C6A2-576D1C85F4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863" b="148"/>
          <a:stretch/>
        </p:blipFill>
        <p:spPr>
          <a:xfrm>
            <a:off x="2032074" y="2245360"/>
            <a:ext cx="8127851" cy="377952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1AD0940A-54F3-B345-EA86-6FC08F48C8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</p:spTree>
    <p:extLst>
      <p:ext uri="{BB962C8B-B14F-4D97-AF65-F5344CB8AC3E}">
        <p14:creationId xmlns:p14="http://schemas.microsoft.com/office/powerpoint/2010/main" val="2993632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155B6-12D7-F280-77B3-61316FCA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2DF-09FD-4976-AF3D-D31A6C7E2C71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BD4E722-E657-56A3-81C8-5200BA377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082509"/>
              </p:ext>
            </p:extLst>
          </p:nvPr>
        </p:nvGraphicFramePr>
        <p:xfrm>
          <a:off x="6077144" y="2367404"/>
          <a:ext cx="3659874" cy="1482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958">
                  <a:extLst>
                    <a:ext uri="{9D8B030D-6E8A-4147-A177-3AD203B41FA5}">
                      <a16:colId xmlns:a16="http://schemas.microsoft.com/office/drawing/2014/main" val="950434357"/>
                    </a:ext>
                  </a:extLst>
                </a:gridCol>
                <a:gridCol w="1219958">
                  <a:extLst>
                    <a:ext uri="{9D8B030D-6E8A-4147-A177-3AD203B41FA5}">
                      <a16:colId xmlns:a16="http://schemas.microsoft.com/office/drawing/2014/main" val="2740714826"/>
                    </a:ext>
                  </a:extLst>
                </a:gridCol>
                <a:gridCol w="1219958">
                  <a:extLst>
                    <a:ext uri="{9D8B030D-6E8A-4147-A177-3AD203B41FA5}">
                      <a16:colId xmlns:a16="http://schemas.microsoft.com/office/drawing/2014/main" val="678185"/>
                    </a:ext>
                  </a:extLst>
                </a:gridCol>
              </a:tblGrid>
              <a:tr h="276643">
                <a:tc>
                  <a:txBody>
                    <a:bodyPr/>
                    <a:lstStyle/>
                    <a:p>
                      <a:pPr algn="ctr"/>
                      <a:r>
                        <a:rPr lang="de-DE" sz="700" dirty="0" err="1">
                          <a:latin typeface="DaxlinePro-Bold" panose="02000503060000020004" pitchFamily="2" charset="0"/>
                        </a:rPr>
                        <a:t>Micronuclei</a:t>
                      </a:r>
                      <a:r>
                        <a:rPr lang="de-DE" sz="700" dirty="0">
                          <a:latin typeface="DaxlinePro-Bold" panose="02000503060000020004" pitchFamily="2" charset="0"/>
                        </a:rPr>
                        <a:t> (MN)</a:t>
                      </a:r>
                      <a:endParaRPr lang="en-US" sz="700" dirty="0">
                        <a:latin typeface="DaxlinePro-Bold" panose="0200050306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DaxlinePro-Bold" panose="02000503060000020004" pitchFamily="2" charset="0"/>
                        </a:rPr>
                        <a:t>Karyorrhexis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 err="1">
                          <a:latin typeface="DaxlinePro-Bold" panose="02000503060000020004" pitchFamily="2" charset="0"/>
                        </a:rPr>
                        <a:t>Prenuclear</a:t>
                      </a:r>
                      <a:r>
                        <a:rPr lang="de-DE" sz="700" dirty="0">
                          <a:latin typeface="DaxlinePro-Bold" panose="02000503060000020004" pitchFamily="2" charset="0"/>
                        </a:rPr>
                        <a:t> Halo</a:t>
                      </a:r>
                      <a:endParaRPr lang="en-US" sz="700" dirty="0">
                        <a:latin typeface="DaxlinePro-Bold" panose="0200050306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025432"/>
                  </a:ext>
                </a:extLst>
              </a:tr>
              <a:tr h="878979">
                <a:tc>
                  <a:txBody>
                    <a:bodyPr/>
                    <a:lstStyle/>
                    <a:p>
                      <a:r>
                        <a:rPr lang="en-US" sz="500" b="0" u="none" strike="noStrike" kern="1200" baseline="0" dirty="0">
                          <a:solidFill>
                            <a:schemeClr val="tx1"/>
                          </a:solidFill>
                          <a:latin typeface="DaxlinePro-Light" panose="02000503040000020004" pitchFamily="2" charset="0"/>
                        </a:rPr>
                        <a:t>Small, extranuclear bodies formed from chromosomal fragments or whole</a:t>
                      </a:r>
                    </a:p>
                    <a:p>
                      <a:r>
                        <a:rPr lang="en-US" sz="500" b="0" u="none" strike="noStrike" kern="1200" baseline="0" dirty="0">
                          <a:solidFill>
                            <a:schemeClr val="tx1"/>
                          </a:solidFill>
                          <a:latin typeface="DaxlinePro-Light" panose="02000503040000020004" pitchFamily="2" charset="0"/>
                        </a:rPr>
                        <a:t>chromosomes that are excluded from the main nucleus during cell division</a:t>
                      </a:r>
                      <a:endParaRPr lang="en-US" sz="500" dirty="0">
                        <a:latin typeface="DaxlinePro-Light" panose="0200050304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500" b="0" u="none" strike="noStrike" kern="1200" baseline="0" dirty="0">
                          <a:solidFill>
                            <a:schemeClr val="tx1"/>
                          </a:solidFill>
                          <a:latin typeface="DaxlinePro-Light" panose="02000503040000020004" pitchFamily="2" charset="0"/>
                        </a:rPr>
                        <a:t>Karyorrhexis involves the fragmentation of the nucleus into smaller fragments, often a</a:t>
                      </a:r>
                    </a:p>
                    <a:p>
                      <a:r>
                        <a:rPr lang="en-US" sz="500" b="0" u="none" strike="noStrike" kern="1200" baseline="0" dirty="0">
                          <a:solidFill>
                            <a:schemeClr val="tx1"/>
                          </a:solidFill>
                          <a:latin typeface="DaxlinePro-Light" panose="02000503040000020004" pitchFamily="2" charset="0"/>
                        </a:rPr>
                        <a:t>sign of nuclear degradation. The degree of nuclear fragmentation can be quantified by</a:t>
                      </a:r>
                    </a:p>
                    <a:p>
                      <a:r>
                        <a:rPr lang="en-US" sz="500" b="0" u="none" strike="noStrike" kern="1200" baseline="0" dirty="0">
                          <a:solidFill>
                            <a:schemeClr val="tx1"/>
                          </a:solidFill>
                          <a:latin typeface="DaxlinePro-Light" panose="02000503040000020004" pitchFamily="2" charset="0"/>
                        </a:rPr>
                        <a:t>calculating the ratio of the total area of the nuclear fragments to the area of the nucleus</a:t>
                      </a:r>
                      <a:endParaRPr lang="en-US" sz="500" dirty="0">
                        <a:latin typeface="DaxlinePro-Light" panose="0200050304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500" b="0" u="none" strike="noStrike" kern="1200" baseline="0" dirty="0">
                          <a:solidFill>
                            <a:schemeClr val="tx1"/>
                          </a:solidFill>
                          <a:latin typeface="DaxlinePro-Light" panose="02000503040000020004" pitchFamily="2" charset="0"/>
                        </a:rPr>
                        <a:t>Cells with perinuclear halo are characterized by a clear halo or empty region around the</a:t>
                      </a:r>
                    </a:p>
                    <a:p>
                      <a:r>
                        <a:rPr lang="en-US" sz="500" b="0" u="none" strike="noStrike" kern="1200" baseline="0" dirty="0">
                          <a:solidFill>
                            <a:schemeClr val="tx1"/>
                          </a:solidFill>
                          <a:latin typeface="DaxlinePro-Light" panose="02000503040000020004" pitchFamily="2" charset="0"/>
                        </a:rPr>
                        <a:t>nucleus, a common marker in cells affected by viral infections or certain cancers. The</a:t>
                      </a:r>
                    </a:p>
                    <a:p>
                      <a:r>
                        <a:rPr lang="en-US" sz="500" b="0" u="none" strike="noStrike" kern="1200" baseline="0" dirty="0">
                          <a:solidFill>
                            <a:schemeClr val="tx1"/>
                          </a:solidFill>
                          <a:latin typeface="DaxlinePro-Light" panose="02000503040000020004" pitchFamily="2" charset="0"/>
                        </a:rPr>
                        <a:t>detection of a perinuclear halo can be achieved by comparing the optical density of the</a:t>
                      </a:r>
                    </a:p>
                    <a:p>
                      <a:r>
                        <a:rPr lang="en-US" sz="500" b="0" u="none" strike="noStrike" kern="1200" baseline="0" dirty="0">
                          <a:solidFill>
                            <a:schemeClr val="tx1"/>
                          </a:solidFill>
                          <a:latin typeface="DaxlinePro-Light" panose="02000503040000020004" pitchFamily="2" charset="0"/>
                        </a:rPr>
                        <a:t>cytoplasm surrounding the nucleus to the overall cytoplasmic density.</a:t>
                      </a:r>
                      <a:endParaRPr lang="en-US" sz="500" dirty="0">
                        <a:latin typeface="DaxlinePro-Light" panose="02000503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733373"/>
                  </a:ext>
                </a:extLst>
              </a:tr>
              <a:tr h="27664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98226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8D00DFE-B556-A215-74C0-6C13F9F0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52" b="13153"/>
          <a:stretch/>
        </p:blipFill>
        <p:spPr>
          <a:xfrm>
            <a:off x="6206799" y="3616298"/>
            <a:ext cx="996287" cy="234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52E825-83E4-EF0B-F4ED-9AA4EBDF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81" t="27778" r="8284" b="13154"/>
          <a:stretch/>
        </p:blipFill>
        <p:spPr>
          <a:xfrm>
            <a:off x="7487412" y="3634732"/>
            <a:ext cx="839337" cy="197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B5BF1E-3993-2C56-6101-25B59EE42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013" y="3594114"/>
            <a:ext cx="1168005" cy="2377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A85B2E-0FE7-2793-9002-FC2451D34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31" y="2328140"/>
            <a:ext cx="4059610" cy="19085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BA5CC4-F97F-BFB7-7792-AC64863EF07F}"/>
              </a:ext>
            </a:extLst>
          </p:cNvPr>
          <p:cNvSpPr txBox="1"/>
          <p:nvPr/>
        </p:nvSpPr>
        <p:spPr>
          <a:xfrm>
            <a:off x="662231" y="4294802"/>
            <a:ext cx="4059610" cy="1035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900" dirty="0">
                <a:latin typeface="DaxlinePro-Light" panose="02000503040000020004" pitchFamily="2" charset="0"/>
              </a:rPr>
              <a:t>(a) Binucleated (BN) and koilocytotic (KC) cells (b) Nuclear budded (NB)</a:t>
            </a:r>
          </a:p>
          <a:p>
            <a:pPr>
              <a:lnSpc>
                <a:spcPct val="114000"/>
              </a:lnSpc>
            </a:pPr>
            <a:r>
              <a:rPr lang="en-US" sz="900" dirty="0">
                <a:latin typeface="DaxlinePro-Light" panose="02000503040000020004" pitchFamily="2" charset="0"/>
              </a:rPr>
              <a:t>and koilocytotic epithelial cells (KC) (c) </a:t>
            </a:r>
            <a:r>
              <a:rPr lang="en-US" sz="900" dirty="0" err="1">
                <a:latin typeface="DaxlinePro-Light" panose="02000503040000020004" pitchFamily="2" charset="0"/>
              </a:rPr>
              <a:t>Micronucleated</a:t>
            </a:r>
            <a:r>
              <a:rPr lang="en-US" sz="900" dirty="0">
                <a:latin typeface="DaxlinePro-Light" panose="02000503040000020004" pitchFamily="2" charset="0"/>
              </a:rPr>
              <a:t> cervical epithelial</a:t>
            </a:r>
          </a:p>
          <a:p>
            <a:pPr>
              <a:lnSpc>
                <a:spcPct val="114000"/>
              </a:lnSpc>
            </a:pPr>
            <a:r>
              <a:rPr lang="en-US" sz="900" dirty="0">
                <a:latin typeface="DaxlinePro-Light" panose="02000503040000020004" pitchFamily="2" charset="0"/>
              </a:rPr>
              <a:t>cell (MN) and exfoliated cervical epithelial cells (d) Karyorrhectic (KR) epithelial</a:t>
            </a:r>
          </a:p>
          <a:p>
            <a:pPr>
              <a:lnSpc>
                <a:spcPct val="114000"/>
              </a:lnSpc>
            </a:pPr>
            <a:r>
              <a:rPr lang="en-US" sz="900" dirty="0">
                <a:latin typeface="DaxlinePro-Light" panose="02000503040000020004" pitchFamily="2" charset="0"/>
              </a:rPr>
              <a:t>cells (e) </a:t>
            </a:r>
            <a:r>
              <a:rPr lang="en-US" sz="900" dirty="0" err="1">
                <a:latin typeface="DaxlinePro-Light" panose="02000503040000020004" pitchFamily="2" charset="0"/>
              </a:rPr>
              <a:t>Karyolytic</a:t>
            </a:r>
            <a:r>
              <a:rPr lang="en-US" sz="900" dirty="0">
                <a:latin typeface="DaxlinePro-Light" panose="02000503040000020004" pitchFamily="2" charset="0"/>
              </a:rPr>
              <a:t> cells (KL) (f) Exfoliated epithelial cells with round</a:t>
            </a:r>
          </a:p>
          <a:p>
            <a:pPr>
              <a:lnSpc>
                <a:spcPct val="114000"/>
              </a:lnSpc>
            </a:pPr>
            <a:r>
              <a:rPr lang="en-US" sz="900" dirty="0">
                <a:latin typeface="DaxlinePro-Light" panose="02000503040000020004" pitchFamily="2" charset="0"/>
              </a:rPr>
              <a:t>nuclei with perinuclear halo (PR) in liquid-based cervical cytology samples.</a:t>
            </a:r>
          </a:p>
          <a:p>
            <a:pPr algn="l"/>
            <a:r>
              <a:rPr lang="en-US" sz="400" b="0" i="0" u="none" strike="noStrike" baseline="0" dirty="0">
                <a:latin typeface="LMRoman10-Regular"/>
              </a:rPr>
              <a:t>Zehra Safi Oz, </a:t>
            </a:r>
            <a:r>
              <a:rPr lang="en-US" sz="400" b="0" i="0" u="none" strike="noStrike" baseline="0" dirty="0" err="1">
                <a:latin typeface="LMRoman10-Regular"/>
              </a:rPr>
              <a:t>Figen</a:t>
            </a:r>
            <a:r>
              <a:rPr lang="en-US" sz="400" b="0" i="0" u="none" strike="noStrike" baseline="0" dirty="0">
                <a:latin typeface="LMRoman10-Regular"/>
              </a:rPr>
              <a:t> Barut, </a:t>
            </a:r>
            <a:r>
              <a:rPr lang="en-US" sz="400" b="0" i="0" u="none" strike="noStrike" baseline="0" dirty="0" err="1">
                <a:latin typeface="LMRoman10-Regular"/>
              </a:rPr>
              <a:t>Furuzan</a:t>
            </a:r>
            <a:r>
              <a:rPr lang="en-US" sz="400" b="0" i="0" u="none" strike="noStrike" baseline="0" dirty="0">
                <a:latin typeface="LMRoman10-Regular"/>
              </a:rPr>
              <a:t> </a:t>
            </a:r>
            <a:r>
              <a:rPr lang="en-US" sz="400" b="0" i="0" u="none" strike="noStrike" baseline="0" dirty="0" err="1">
                <a:latin typeface="LMRoman10-Regular"/>
              </a:rPr>
              <a:t>Kokturk</a:t>
            </a:r>
            <a:r>
              <a:rPr lang="en-US" sz="400" b="0" i="0" u="none" strike="noStrike" baseline="0" dirty="0">
                <a:latin typeface="LMRoman10-Regular"/>
              </a:rPr>
              <a:t>, and Banu Dogan Gun. The structural</a:t>
            </a:r>
          </a:p>
          <a:p>
            <a:pPr algn="l"/>
            <a:r>
              <a:rPr lang="en-US" sz="400" b="0" i="0" u="none" strike="noStrike" baseline="0" dirty="0">
                <a:latin typeface="LMRoman10-Regular"/>
              </a:rPr>
              <a:t>profile of </a:t>
            </a:r>
            <a:r>
              <a:rPr lang="en-US" sz="400" b="0" i="0" u="none" strike="noStrike" baseline="0" dirty="0" err="1">
                <a:latin typeface="LMRoman10-Regular"/>
              </a:rPr>
              <a:t>hpv</a:t>
            </a:r>
            <a:r>
              <a:rPr lang="en-US" sz="400" b="0" i="0" u="none" strike="noStrike" baseline="0" dirty="0">
                <a:latin typeface="LMRoman10-Regular"/>
              </a:rPr>
              <a:t> 18 in terms of chromosomal and nuclear degenerative changes and the</a:t>
            </a:r>
          </a:p>
          <a:p>
            <a:pPr algn="l"/>
            <a:r>
              <a:rPr lang="en-US" sz="400" b="0" i="0" u="none" strike="noStrike" baseline="0" dirty="0">
                <a:latin typeface="LMRoman10-Regular"/>
              </a:rPr>
              <a:t>ratio of nucleus/cytoplasm on liquid based cervical cells. </a:t>
            </a:r>
            <a:r>
              <a:rPr lang="en-US" sz="400" b="0" i="1" u="none" strike="noStrike" baseline="0" dirty="0">
                <a:latin typeface="LMRoman10-Italic"/>
              </a:rPr>
              <a:t>Journal of Cytology</a:t>
            </a:r>
            <a:r>
              <a:rPr lang="en-US" sz="400" b="0" i="0" u="none" strike="noStrike" baseline="0" dirty="0">
                <a:latin typeface="LMRoman10-Regular"/>
              </a:rPr>
              <a:t>, 40</a:t>
            </a:r>
          </a:p>
          <a:p>
            <a:pPr algn="l"/>
            <a:r>
              <a:rPr lang="en-US" sz="400" b="0" i="0" u="none" strike="noStrike" baseline="0" dirty="0">
                <a:latin typeface="LMRoman10-Regular"/>
              </a:rPr>
              <a:t>(3):133–139, 2023. </a:t>
            </a:r>
            <a:r>
              <a:rPr lang="en-US" sz="400" b="0" i="0" u="none" strike="noStrike" baseline="0" dirty="0" err="1">
                <a:latin typeface="LMRoman10-Regular"/>
              </a:rPr>
              <a:t>doi</a:t>
            </a:r>
            <a:r>
              <a:rPr lang="en-US" sz="400" b="0" i="0" u="none" strike="noStrike" baseline="0" dirty="0">
                <a:latin typeface="LMRoman10-Regular"/>
              </a:rPr>
              <a:t>: 10.4103/</a:t>
            </a:r>
            <a:r>
              <a:rPr lang="en-US" sz="400" b="0" i="0" u="none" strike="noStrike" baseline="0" dirty="0" err="1">
                <a:latin typeface="LMRoman10-Regular"/>
              </a:rPr>
              <a:t>joc.joc</a:t>
            </a:r>
            <a:r>
              <a:rPr lang="en-US" sz="400" b="0" i="0" u="none" strike="noStrike" baseline="0" dirty="0">
                <a:latin typeface="LMRoman10-Regular"/>
              </a:rPr>
              <a:t> 72 22. Published online 2023 Aug 14.</a:t>
            </a:r>
            <a:endParaRPr lang="en-US" sz="400" dirty="0">
              <a:latin typeface="DaxlinePro-Light" panose="02000503040000020004" pitchFamily="2" charset="0"/>
            </a:endParaRP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9F52E5F9-A564-74AC-2EA7-2B011A1B3866}"/>
              </a:ext>
            </a:extLst>
          </p:cNvPr>
          <p:cNvSpPr txBox="1">
            <a:spLocks/>
          </p:cNvSpPr>
          <p:nvPr/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/>
              <a:t>Aziza Guellouz | </a:t>
            </a:r>
            <a:r>
              <a:rPr lang="en-US"/>
              <a:t>Dynamic Readout Modalities for 3D Cell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5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01D5DA99-ECB0-D88C-A855-1F1AA461FED2}"/>
              </a:ext>
            </a:extLst>
          </p:cNvPr>
          <p:cNvSpPr/>
          <p:nvPr/>
        </p:nvSpPr>
        <p:spPr>
          <a:xfrm>
            <a:off x="8383146" y="979913"/>
            <a:ext cx="3385520" cy="628187"/>
          </a:xfrm>
          <a:prstGeom prst="rect">
            <a:avLst/>
          </a:prstGeom>
          <a:solidFill>
            <a:srgbClr val="3070B4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14A5ACD-C79F-9FA8-CD89-171A2CE85CEB}"/>
              </a:ext>
            </a:extLst>
          </p:cNvPr>
          <p:cNvSpPr/>
          <p:nvPr/>
        </p:nvSpPr>
        <p:spPr>
          <a:xfrm>
            <a:off x="4403239" y="979913"/>
            <a:ext cx="3385520" cy="628187"/>
          </a:xfrm>
          <a:prstGeom prst="rect">
            <a:avLst/>
          </a:prstGeom>
          <a:solidFill>
            <a:srgbClr val="3070B4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A1102380-1593-A514-A228-4D7E56BC84E3}"/>
              </a:ext>
            </a:extLst>
          </p:cNvPr>
          <p:cNvSpPr/>
          <p:nvPr/>
        </p:nvSpPr>
        <p:spPr>
          <a:xfrm>
            <a:off x="423334" y="979913"/>
            <a:ext cx="3385520" cy="628187"/>
          </a:xfrm>
          <a:prstGeom prst="rect">
            <a:avLst/>
          </a:prstGeom>
          <a:solidFill>
            <a:srgbClr val="3070B4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5BA0FC5-9EAF-9DE3-305F-0BFAC8C291EC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Introduction</a:t>
            </a:r>
          </a:p>
        </p:txBody>
      </p:sp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F22ABEEE-2320-34DA-7140-035E535CE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5" t="541" r="23199"/>
          <a:stretch/>
        </p:blipFill>
        <p:spPr>
          <a:xfrm>
            <a:off x="423334" y="1608100"/>
            <a:ext cx="3271809" cy="39974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451824-DE48-DF27-17AF-52C4EC1B1150}"/>
              </a:ext>
            </a:extLst>
          </p:cNvPr>
          <p:cNvSpPr txBox="1"/>
          <p:nvPr/>
        </p:nvSpPr>
        <p:spPr>
          <a:xfrm>
            <a:off x="4268059" y="1090641"/>
            <a:ext cx="365588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axlinePro-Bold" panose="02000503060000020004" pitchFamily="2" charset="0"/>
              </a:rPr>
              <a:t>Human Papilloma Virus (HPV) as the main causal factor of cervical cancer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6C578-7C9D-D292-2BDF-67B2BF3A8C82}"/>
              </a:ext>
            </a:extLst>
          </p:cNvPr>
          <p:cNvSpPr txBox="1"/>
          <p:nvPr/>
        </p:nvSpPr>
        <p:spPr>
          <a:xfrm>
            <a:off x="4723538" y="3317291"/>
            <a:ext cx="1258160" cy="245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>
                <a:latin typeface="DaxlinePro-Bold" panose="02000503060000020004" pitchFamily="2" charset="0"/>
              </a:rPr>
              <a:t>High-</a:t>
            </a:r>
            <a:r>
              <a:rPr lang="de-DE" sz="1400" dirty="0" err="1">
                <a:latin typeface="DaxlinePro-Bold" panose="02000503060000020004" pitchFamily="2" charset="0"/>
              </a:rPr>
              <a:t>risk</a:t>
            </a:r>
            <a:r>
              <a:rPr lang="de-DE" sz="1400" dirty="0">
                <a:latin typeface="DaxlinePro-Bold" panose="02000503060000020004" pitchFamily="2" charset="0"/>
              </a:rPr>
              <a:t> HPV</a:t>
            </a:r>
            <a:endParaRPr lang="en-US" sz="1400" dirty="0" err="1">
              <a:latin typeface="DaxlinePro-Bold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60DCA6-6932-C967-FA59-6205E1DCCEE3}"/>
              </a:ext>
            </a:extLst>
          </p:cNvPr>
          <p:cNvSpPr txBox="1"/>
          <p:nvPr/>
        </p:nvSpPr>
        <p:spPr>
          <a:xfrm>
            <a:off x="6247259" y="3317291"/>
            <a:ext cx="1258160" cy="245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>
                <a:latin typeface="DaxlinePro-Bold" panose="02000503060000020004" pitchFamily="2" charset="0"/>
              </a:rPr>
              <a:t>Low-</a:t>
            </a:r>
            <a:r>
              <a:rPr lang="de-DE" sz="1400" dirty="0" err="1">
                <a:latin typeface="DaxlinePro-Bold" panose="02000503060000020004" pitchFamily="2" charset="0"/>
              </a:rPr>
              <a:t>risk</a:t>
            </a:r>
            <a:r>
              <a:rPr lang="de-DE" sz="1400" dirty="0">
                <a:latin typeface="DaxlinePro-Bold" panose="02000503060000020004" pitchFamily="2" charset="0"/>
              </a:rPr>
              <a:t> HPV</a:t>
            </a:r>
            <a:endParaRPr lang="en-US" sz="1400" dirty="0" err="1">
              <a:latin typeface="DaxlinePro-Bold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1B9C3F-CB1A-1A57-DD99-C7F55C4276D0}"/>
              </a:ext>
            </a:extLst>
          </p:cNvPr>
          <p:cNvSpPr txBox="1"/>
          <p:nvPr/>
        </p:nvSpPr>
        <p:spPr>
          <a:xfrm>
            <a:off x="4685440" y="3664473"/>
            <a:ext cx="1172220" cy="561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DaxlinePro-Bold" panose="02000503060000020004" pitchFamily="2" charset="0"/>
              </a:rPr>
              <a:t>16, 18</a:t>
            </a:r>
            <a:r>
              <a:rPr lang="de-DE" sz="1600" dirty="0">
                <a:latin typeface="DaxlinePro-Light" panose="02000503040000020004" pitchFamily="2" charset="0"/>
              </a:rPr>
              <a:t>, 31, 33, 35, 45, 52, 58</a:t>
            </a:r>
            <a:endParaRPr lang="en-US" sz="1600" dirty="0" err="1">
              <a:latin typeface="DaxlinePro-Light" panose="0200050304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9FC1D-24FF-018C-0E48-E945A4705B7D}"/>
              </a:ext>
            </a:extLst>
          </p:cNvPr>
          <p:cNvSpPr txBox="1"/>
          <p:nvPr/>
        </p:nvSpPr>
        <p:spPr>
          <a:xfrm>
            <a:off x="6313719" y="3618067"/>
            <a:ext cx="1172220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DaxlinePro-Light" panose="02000503040000020004" pitchFamily="2" charset="0"/>
              </a:rPr>
              <a:t>6, 11</a:t>
            </a:r>
            <a:endParaRPr lang="en-US" sz="1600" dirty="0" err="1">
              <a:latin typeface="DaxlinePro-Light" panose="0200050304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8FB14D-AA1B-CB68-AD26-3D5F514CC785}"/>
              </a:ext>
            </a:extLst>
          </p:cNvPr>
          <p:cNvSpPr txBox="1"/>
          <p:nvPr/>
        </p:nvSpPr>
        <p:spPr>
          <a:xfrm>
            <a:off x="8750626" y="1127738"/>
            <a:ext cx="2746733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axlinePro-Bold" panose="02000503060000020004" pitchFamily="2" charset="0"/>
              </a:rPr>
              <a:t>Diagnosis and Screening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E0B4B6-6669-0A5B-93D1-5C8A8B766106}"/>
              </a:ext>
            </a:extLst>
          </p:cNvPr>
          <p:cNvSpPr txBox="1"/>
          <p:nvPr/>
        </p:nvSpPr>
        <p:spPr>
          <a:xfrm>
            <a:off x="6417205" y="5867597"/>
            <a:ext cx="1087074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b="1" dirty="0">
                <a:latin typeface="DaxlinePro-Bold" panose="02000503060000020004" pitchFamily="2" charset="0"/>
              </a:rPr>
              <a:t>Genital Warts</a:t>
            </a:r>
            <a:endParaRPr lang="en-US" sz="1050" b="1" dirty="0" err="1">
              <a:latin typeface="DaxlinePro-Bold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0AEA7F-793E-D9A5-98D2-272E46B14B7D}"/>
              </a:ext>
            </a:extLst>
          </p:cNvPr>
          <p:cNvSpPr txBox="1"/>
          <p:nvPr/>
        </p:nvSpPr>
        <p:spPr>
          <a:xfrm>
            <a:off x="4836653" y="5867597"/>
            <a:ext cx="1087074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dirty="0" err="1">
                <a:latin typeface="DaxlinePro-Bold" panose="02000503060000020004" pitchFamily="2" charset="0"/>
              </a:rPr>
              <a:t>Cervical</a:t>
            </a:r>
            <a:r>
              <a:rPr lang="de-DE" sz="1050" dirty="0">
                <a:latin typeface="DaxlinePro-Bold" panose="02000503060000020004" pitchFamily="2" charset="0"/>
              </a:rPr>
              <a:t> </a:t>
            </a:r>
            <a:r>
              <a:rPr lang="de-DE" sz="1050" dirty="0" err="1">
                <a:latin typeface="DaxlinePro-Bold" panose="02000503060000020004" pitchFamily="2" charset="0"/>
              </a:rPr>
              <a:t>cancer</a:t>
            </a:r>
            <a:endParaRPr lang="en-US" sz="1050" dirty="0" err="1">
              <a:latin typeface="DaxlinePro-Bold" panose="0200050306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DBB2A1-50E6-0CEC-EEED-41876030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811" y="2236862"/>
            <a:ext cx="3052368" cy="203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diagram of different types of epithelial cells&#10;&#10;Description automatically generated">
            <a:extLst>
              <a:ext uri="{FF2B5EF4-FFF2-40B4-BE49-F238E27FC236}">
                <a16:creationId xmlns:a16="http://schemas.microsoft.com/office/drawing/2014/main" id="{D2FB90CC-3E12-01E6-087F-876C84DEC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7" t="1627" b="61197"/>
          <a:stretch/>
        </p:blipFill>
        <p:spPr>
          <a:xfrm>
            <a:off x="8386099" y="4978379"/>
            <a:ext cx="3475842" cy="97548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C67C8AB-440C-EB18-4DFC-6BAF0B5454A0}"/>
              </a:ext>
            </a:extLst>
          </p:cNvPr>
          <p:cNvSpPr txBox="1"/>
          <p:nvPr/>
        </p:nvSpPr>
        <p:spPr>
          <a:xfrm>
            <a:off x="608964" y="1167344"/>
            <a:ext cx="3034886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DaxlinePro-Bold" panose="02000503060000020004" pitchFamily="2" charset="0"/>
              </a:rPr>
              <a:t>Cervical Cancer: a Global health issue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696574-13ED-4D7E-E88C-EC24E103225C}"/>
              </a:ext>
            </a:extLst>
          </p:cNvPr>
          <p:cNvSpPr txBox="1"/>
          <p:nvPr/>
        </p:nvSpPr>
        <p:spPr>
          <a:xfrm>
            <a:off x="8820866" y="1856302"/>
            <a:ext cx="2426942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 err="1">
                <a:solidFill>
                  <a:schemeClr val="tx2"/>
                </a:solidFill>
                <a:latin typeface="DaxlinePro-Bold" panose="02000503060000020004" pitchFamily="2" charset="0"/>
              </a:rPr>
              <a:t>Papanicolau</a:t>
            </a:r>
            <a:r>
              <a:rPr lang="en-US" sz="1600" dirty="0">
                <a:solidFill>
                  <a:schemeClr val="tx2"/>
                </a:solidFill>
                <a:latin typeface="DaxlinePro-Bold" panose="02000503060000020004" pitchFamily="2" charset="0"/>
              </a:rPr>
              <a:t> (PAP) test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970FED-E2FF-B555-DCE3-2685F253CD9F}"/>
              </a:ext>
            </a:extLst>
          </p:cNvPr>
          <p:cNvSpPr txBox="1"/>
          <p:nvPr/>
        </p:nvSpPr>
        <p:spPr>
          <a:xfrm>
            <a:off x="8935854" y="4395084"/>
            <a:ext cx="2376279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 err="1">
                <a:solidFill>
                  <a:schemeClr val="tx2"/>
                </a:solidFill>
                <a:latin typeface="DaxlinePro-Bold" panose="02000503060000020004" pitchFamily="2" charset="0"/>
              </a:rPr>
              <a:t>Cytologic</a:t>
            </a:r>
            <a:r>
              <a:rPr lang="de-DE" sz="1600" dirty="0">
                <a:solidFill>
                  <a:schemeClr val="tx2"/>
                </a:solidFill>
                <a:latin typeface="DaxlinePro-Bold" panose="02000503060000020004" pitchFamily="2" charset="0"/>
              </a:rPr>
              <a:t> Evaluation</a:t>
            </a:r>
            <a:endParaRPr lang="en-US" sz="1600" dirty="0" err="1">
              <a:solidFill>
                <a:schemeClr val="tx2"/>
              </a:solidFill>
              <a:latin typeface="DaxlinePro-Bold" panose="02000503060000020004" pitchFamily="2" charset="0"/>
            </a:endParaRPr>
          </a:p>
        </p:txBody>
      </p:sp>
      <p:pic>
        <p:nvPicPr>
          <p:cNvPr id="45" name="Picture 44" descr="A pink circular object with a circular design&#10;&#10;Description automatically generated">
            <a:extLst>
              <a:ext uri="{FF2B5EF4-FFF2-40B4-BE49-F238E27FC236}">
                <a16:creationId xmlns:a16="http://schemas.microsoft.com/office/drawing/2014/main" id="{81A6DA63-C1A4-A29A-6CA0-6EA652EF1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6" r="18267"/>
          <a:stretch/>
        </p:blipFill>
        <p:spPr>
          <a:xfrm flipH="1">
            <a:off x="5699531" y="1959184"/>
            <a:ext cx="893774" cy="985913"/>
          </a:xfrm>
          <a:prstGeom prst="rect">
            <a:avLst/>
          </a:prstGeom>
        </p:spPr>
      </p:pic>
      <p:pic>
        <p:nvPicPr>
          <p:cNvPr id="47" name="Picture 46" descr="A diagram of uterus and uterus&#10;&#10;Description automatically generated">
            <a:extLst>
              <a:ext uri="{FF2B5EF4-FFF2-40B4-BE49-F238E27FC236}">
                <a16:creationId xmlns:a16="http://schemas.microsoft.com/office/drawing/2014/main" id="{5DBA98F1-84CE-08CB-52BF-47D1E8680F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27" y="4762952"/>
            <a:ext cx="1285381" cy="105854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FAE9738-E1C0-AEB8-E8F2-3C39D9B75C7F}"/>
              </a:ext>
            </a:extLst>
          </p:cNvPr>
          <p:cNvSpPr txBox="1"/>
          <p:nvPr/>
        </p:nvSpPr>
        <p:spPr>
          <a:xfrm>
            <a:off x="8386099" y="6077170"/>
            <a:ext cx="60948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https://www.sciencedirect.com/science/article/pii/S2374289521002980</a:t>
            </a:r>
          </a:p>
        </p:txBody>
      </p:sp>
      <p:pic>
        <p:nvPicPr>
          <p:cNvPr id="50" name="Picture 49" descr="A screenshot of a graph&#10;&#10;Description automatically generated">
            <a:extLst>
              <a:ext uri="{FF2B5EF4-FFF2-40B4-BE49-F238E27FC236}">
                <a16:creationId xmlns:a16="http://schemas.microsoft.com/office/drawing/2014/main" id="{6CAB2F24-1174-ECEC-F462-76C852396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t="91747" r="66809" b="-639"/>
          <a:stretch/>
        </p:blipFill>
        <p:spPr>
          <a:xfrm>
            <a:off x="423334" y="5544269"/>
            <a:ext cx="2083182" cy="35743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FAB190D-3602-4199-4DF2-D5CDF2EBDE7E}"/>
              </a:ext>
            </a:extLst>
          </p:cNvPr>
          <p:cNvSpPr/>
          <p:nvPr/>
        </p:nvSpPr>
        <p:spPr>
          <a:xfrm>
            <a:off x="4572279" y="3258837"/>
            <a:ext cx="1523721" cy="105854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3244B6-C149-955D-096B-FE6DCA3DE080}"/>
              </a:ext>
            </a:extLst>
          </p:cNvPr>
          <p:cNvSpPr/>
          <p:nvPr/>
        </p:nvSpPr>
        <p:spPr>
          <a:xfrm>
            <a:off x="6188191" y="3258837"/>
            <a:ext cx="1523721" cy="105854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A3B9F9-6E97-9AA1-7F94-7EB633FA0375}"/>
              </a:ext>
            </a:extLst>
          </p:cNvPr>
          <p:cNvSpPr txBox="1"/>
          <p:nvPr/>
        </p:nvSpPr>
        <p:spPr>
          <a:xfrm>
            <a:off x="8386099" y="4129199"/>
            <a:ext cx="1514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www.sukhipariwarclinic.com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A52D23A-F001-A532-0E9A-F3D926B1AA2B}"/>
              </a:ext>
            </a:extLst>
          </p:cNvPr>
          <p:cNvCxnSpPr>
            <a:stCxn id="45" idx="1"/>
            <a:endCxn id="52" idx="0"/>
          </p:cNvCxnSpPr>
          <p:nvPr/>
        </p:nvCxnSpPr>
        <p:spPr>
          <a:xfrm>
            <a:off x="6593305" y="2452141"/>
            <a:ext cx="356747" cy="8066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7E4D93D-53E5-7894-132E-80D4CD78C29D}"/>
              </a:ext>
            </a:extLst>
          </p:cNvPr>
          <p:cNvCxnSpPr>
            <a:stCxn id="45" idx="3"/>
            <a:endCxn id="51" idx="0"/>
          </p:cNvCxnSpPr>
          <p:nvPr/>
        </p:nvCxnSpPr>
        <p:spPr>
          <a:xfrm rot="10800000" flipV="1">
            <a:off x="5334141" y="2452141"/>
            <a:ext cx="365391" cy="8066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6C90677A-0D28-E291-27E1-EA6323548A0A}"/>
              </a:ext>
            </a:extLst>
          </p:cNvPr>
          <p:cNvSpPr/>
          <p:nvPr/>
        </p:nvSpPr>
        <p:spPr>
          <a:xfrm rot="10800000">
            <a:off x="5099430" y="4420744"/>
            <a:ext cx="556890" cy="210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24" name="Isosceles Triangle 1023">
            <a:extLst>
              <a:ext uri="{FF2B5EF4-FFF2-40B4-BE49-F238E27FC236}">
                <a16:creationId xmlns:a16="http://schemas.microsoft.com/office/drawing/2014/main" id="{510B4147-DDB2-7693-09AB-B6FA3C645A41}"/>
              </a:ext>
            </a:extLst>
          </p:cNvPr>
          <p:cNvSpPr/>
          <p:nvPr/>
        </p:nvSpPr>
        <p:spPr>
          <a:xfrm rot="10800000">
            <a:off x="6629975" y="4420744"/>
            <a:ext cx="556890" cy="210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4BA97DC3-52D1-CB1C-625D-EE9ED5760DB9}"/>
              </a:ext>
            </a:extLst>
          </p:cNvPr>
          <p:cNvSpPr txBox="1"/>
          <p:nvPr/>
        </p:nvSpPr>
        <p:spPr>
          <a:xfrm>
            <a:off x="5342902" y="2846689"/>
            <a:ext cx="16037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DaxlinePro-Light" panose="02000503040000020004" pitchFamily="2" charset="0"/>
              </a:rPr>
              <a:t>Human Papilloma Virus (HPV) 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611FA8C-D1DA-2714-6615-1F030A3E64AB}"/>
              </a:ext>
            </a:extLst>
          </p:cNvPr>
          <p:cNvSpPr txBox="1"/>
          <p:nvPr/>
        </p:nvSpPr>
        <p:spPr>
          <a:xfrm>
            <a:off x="6234155" y="5492847"/>
            <a:ext cx="10329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embryo.asu.edu</a:t>
            </a: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8EB7E828-AF04-37B2-F555-EFD5D8027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7941" y="4878282"/>
            <a:ext cx="1190411" cy="562138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39A1C04-F867-38C7-9110-9DE6BD7EEECF}"/>
              </a:ext>
            </a:extLst>
          </p:cNvPr>
          <p:cNvSpPr/>
          <p:nvPr/>
        </p:nvSpPr>
        <p:spPr>
          <a:xfrm>
            <a:off x="4579577" y="4744453"/>
            <a:ext cx="1523721" cy="13597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5DC2FB03-24F3-0604-27FF-1DD322A71A82}"/>
              </a:ext>
            </a:extLst>
          </p:cNvPr>
          <p:cNvSpPr/>
          <p:nvPr/>
        </p:nvSpPr>
        <p:spPr>
          <a:xfrm>
            <a:off x="6211287" y="4744453"/>
            <a:ext cx="1523721" cy="13597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37" name="Fußzeilenplatzhalter 4">
            <a:extLst>
              <a:ext uri="{FF2B5EF4-FFF2-40B4-BE49-F238E27FC236}">
                <a16:creationId xmlns:a16="http://schemas.microsoft.com/office/drawing/2014/main" id="{F2906AC0-235E-47F9-40A1-29B1EFDD6DB3}"/>
              </a:ext>
            </a:extLst>
          </p:cNvPr>
          <p:cNvSpPr txBox="1">
            <a:spLocks/>
          </p:cNvSpPr>
          <p:nvPr/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F7ADDD-38C2-779C-018B-0FF8BE774558}"/>
              </a:ext>
            </a:extLst>
          </p:cNvPr>
          <p:cNvSpPr/>
          <p:nvPr/>
        </p:nvSpPr>
        <p:spPr>
          <a:xfrm>
            <a:off x="414883" y="5248091"/>
            <a:ext cx="392837" cy="192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1027" grpId="0" animBg="1"/>
      <p:bldP spid="1025" grpId="0" animBg="1"/>
      <p:bldP spid="21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41" grpId="0"/>
      <p:bldP spid="42" grpId="0"/>
      <p:bldP spid="43" grpId="0"/>
      <p:bldP spid="49" grpId="0"/>
      <p:bldP spid="51" grpId="0" animBg="1"/>
      <p:bldP spid="52" grpId="0" animBg="1"/>
      <p:bldP spid="54" grpId="0"/>
      <p:bldP spid="63" grpId="0" animBg="1"/>
      <p:bldP spid="1024" grpId="0" animBg="1"/>
      <p:bldP spid="1030" grpId="0"/>
      <p:bldP spid="1032" grpId="0"/>
      <p:bldP spid="1035" grpId="0" animBg="1"/>
      <p:bldP spid="10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135918-C92F-E6AC-79A3-155831AC4841}"/>
              </a:ext>
            </a:extLst>
          </p:cNvPr>
          <p:cNvSpPr/>
          <p:nvPr/>
        </p:nvSpPr>
        <p:spPr>
          <a:xfrm>
            <a:off x="423334" y="2014611"/>
            <a:ext cx="11353782" cy="9233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2E18C5-C71B-8B33-7A44-D2A726EE2B8B}"/>
              </a:ext>
            </a:extLst>
          </p:cNvPr>
          <p:cNvSpPr/>
          <p:nvPr/>
        </p:nvSpPr>
        <p:spPr>
          <a:xfrm>
            <a:off x="414883" y="3462990"/>
            <a:ext cx="11353782" cy="9233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4833AE52-73F7-4C1F-34EC-7D6F27DFBE65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Objectives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810FD23-00DC-115D-C83F-4191CDEBB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0112" y="3739989"/>
            <a:ext cx="11211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Investigate cytologic alterations in cervical cancer cells using Digital Holographic Microscopy (DHM).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8CE45F-96E3-6256-D9D5-96DBEFF86794}"/>
              </a:ext>
            </a:extLst>
          </p:cNvPr>
          <p:cNvSpPr txBox="1"/>
          <p:nvPr/>
        </p:nvSpPr>
        <p:spPr>
          <a:xfrm>
            <a:off x="490112" y="2291610"/>
            <a:ext cx="10938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Identify specific morphological changes in the nucleus and cytoplasm that </a:t>
            </a:r>
            <a:r>
              <a:rPr lang="en-US" altLang="en-US" dirty="0">
                <a:latin typeface="DaxlinePro-Light" panose="02000503040000020004" pitchFamily="2" charset="0"/>
              </a:rPr>
              <a:t>differentiate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HPV 16</a:t>
            </a:r>
            <a:r>
              <a:rPr lang="en-US" altLang="en-US" dirty="0">
                <a:latin typeface="DaxlinePro-Light" panose="02000503040000020004" pitchFamily="2" charset="0"/>
              </a:rPr>
              <a:t>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HPV 18, and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axlinePro-Light" panose="02000503040000020004" pitchFamily="2" charset="0"/>
              </a:rPr>
              <a:t>HPV negative</a:t>
            </a:r>
            <a:r>
              <a:rPr lang="en-US" altLang="en-US">
                <a:latin typeface="DaxlinePro-Light" panose="02000503040000020004" pitchFamily="2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axlinePro-Light" panose="02000503040000020004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9FD78-1624-7AD3-013B-2234035F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63D3C-EE42-CC81-FB8A-B15808285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CC74AD2-5E37-7619-5089-8719D71F0E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7827B7F0-A46F-F7EE-85B0-347B8C1AC39E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Digital Holographic Microscopy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53915-CE5E-9AB2-2C37-3C285F9FEB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9"/>
          <a:stretch/>
        </p:blipFill>
        <p:spPr>
          <a:xfrm>
            <a:off x="423334" y="1081348"/>
            <a:ext cx="6043192" cy="4323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239E7-0FB5-8B06-FCBC-61BC04D68DAB}"/>
              </a:ext>
            </a:extLst>
          </p:cNvPr>
          <p:cNvSpPr txBox="1"/>
          <p:nvPr/>
        </p:nvSpPr>
        <p:spPr>
          <a:xfrm>
            <a:off x="7488382" y="1643896"/>
            <a:ext cx="4280284" cy="3816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DaxlinePro-Light" panose="02000503040000020004" pitchFamily="2" charset="0"/>
              </a:rPr>
              <a:t>B</a:t>
            </a:r>
            <a:r>
              <a:rPr lang="en-US" sz="1600">
                <a:latin typeface="DaxlinePro-Light" panose="02000503040000020004" pitchFamily="2" charset="0"/>
              </a:rPr>
              <a:t>ased </a:t>
            </a:r>
            <a:r>
              <a:rPr lang="en-US" sz="1600" dirty="0">
                <a:latin typeface="DaxlinePro-Light" panose="02000503040000020004" pitchFamily="2" charset="0"/>
              </a:rPr>
              <a:t>on holography and interference of light waves</a:t>
            </a:r>
          </a:p>
          <a:p>
            <a:pPr algn="ctr"/>
            <a:endParaRPr lang="en-US" sz="1600" dirty="0">
              <a:latin typeface="DaxlinePro-Light" panose="020005030400000200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DaxlinePro-Light" panose="02000503040000020004" pitchFamily="2" charset="0"/>
              </a:rPr>
              <a:t>Captures the intensity of light +records phase shifts</a:t>
            </a:r>
            <a:endParaRPr lang="de-DE" sz="1600" dirty="0">
              <a:latin typeface="DaxlinePro-Light" panose="02000503040000020004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de-DE" sz="1600" dirty="0">
                <a:latin typeface="DaxlinePro-Light" panose="02000503040000020004" pitchFamily="2" charset="0"/>
              </a:rPr>
              <a:t>3D, high-resolution </a:t>
            </a:r>
            <a:r>
              <a:rPr lang="de-DE" sz="1600" dirty="0" err="1">
                <a:latin typeface="DaxlinePro-Light" panose="02000503040000020004" pitchFamily="2" charset="0"/>
              </a:rPr>
              <a:t>images</a:t>
            </a:r>
            <a:endParaRPr lang="de-DE" sz="1600" dirty="0">
              <a:latin typeface="DaxlinePro-Light" panose="02000503040000020004" pitchFamily="2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de-DE" sz="1600" dirty="0">
                <a:latin typeface="DaxlinePro-Light" panose="02000503040000020004" pitchFamily="2" charset="0"/>
              </a:rPr>
              <a:t>Minimal sample </a:t>
            </a:r>
            <a:r>
              <a:rPr lang="de-DE" sz="1600" dirty="0" err="1">
                <a:latin typeface="DaxlinePro-Light" panose="02000503040000020004" pitchFamily="2" charset="0"/>
              </a:rPr>
              <a:t>preparation</a:t>
            </a:r>
            <a:endParaRPr lang="de-DE" sz="1600" dirty="0">
              <a:latin typeface="DaxlinePro-Light" panose="02000503040000020004" pitchFamily="2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de-DE" sz="1600" dirty="0">
                <a:latin typeface="DaxlinePro-Light" panose="02000503040000020004" pitchFamily="2" charset="0"/>
              </a:rPr>
              <a:t>Non-invasive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de-DE" sz="1600" dirty="0">
                <a:latin typeface="DaxlinePro-Light" panose="02000503040000020004" pitchFamily="2" charset="0"/>
              </a:rPr>
              <a:t>Label-</a:t>
            </a:r>
            <a:r>
              <a:rPr lang="de-DE" sz="1600" dirty="0" err="1">
                <a:latin typeface="DaxlinePro-Light" panose="02000503040000020004" pitchFamily="2" charset="0"/>
              </a:rPr>
              <a:t>free</a:t>
            </a:r>
            <a:endParaRPr lang="de-DE" sz="1600" dirty="0">
              <a:latin typeface="DaxlinePro-Light" panose="02000503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584A2-63CE-B195-8440-D7894C48A95A}"/>
              </a:ext>
            </a:extLst>
          </p:cNvPr>
          <p:cNvSpPr txBox="1"/>
          <p:nvPr/>
        </p:nvSpPr>
        <p:spPr>
          <a:xfrm>
            <a:off x="468656" y="5729078"/>
            <a:ext cx="10127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https://ovizio.com/</a:t>
            </a:r>
          </a:p>
        </p:txBody>
      </p:sp>
    </p:spTree>
    <p:extLst>
      <p:ext uri="{BB962C8B-B14F-4D97-AF65-F5344CB8AC3E}">
        <p14:creationId xmlns:p14="http://schemas.microsoft.com/office/powerpoint/2010/main" val="317229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859C5-CB52-AFCE-F005-77D4160C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09D465-D0BD-FC7B-1F36-793C7E0BB4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C22ABA3-6BA8-52BE-10CC-8891E8B085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F1561F78-0753-A31D-8CC7-B66B35B17818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Digital Holographic Microscopy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E1936-5F02-D135-CD2C-A5E0531E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9"/>
          <a:stretch/>
        </p:blipFill>
        <p:spPr>
          <a:xfrm>
            <a:off x="423334" y="1081348"/>
            <a:ext cx="6043192" cy="4323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BA63CE-E9B2-56FD-35D0-371707F4407F}"/>
              </a:ext>
            </a:extLst>
          </p:cNvPr>
          <p:cNvSpPr txBox="1"/>
          <p:nvPr/>
        </p:nvSpPr>
        <p:spPr>
          <a:xfrm>
            <a:off x="7488382" y="1643896"/>
            <a:ext cx="4280284" cy="3816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DaxlinePro-Light" panose="02000503040000020004" pitchFamily="2" charset="0"/>
              </a:rPr>
              <a:t>based on holography and interference of light waves</a:t>
            </a:r>
          </a:p>
          <a:p>
            <a:pPr algn="ctr"/>
            <a:endParaRPr lang="en-US" sz="1600" dirty="0">
              <a:latin typeface="DaxlinePro-Light" panose="020005030400000200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DaxlinePro-Light" panose="02000503040000020004" pitchFamily="2" charset="0"/>
              </a:rPr>
              <a:t>Captures the intensity of light +records phase shifts</a:t>
            </a:r>
            <a:endParaRPr lang="de-DE" sz="1600" dirty="0">
              <a:latin typeface="DaxlinePro-Light" panose="02000503040000020004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de-DE" sz="1600" dirty="0">
                <a:latin typeface="DaxlinePro-Light" panose="02000503040000020004" pitchFamily="2" charset="0"/>
              </a:rPr>
              <a:t>3D, high-resolution </a:t>
            </a:r>
            <a:r>
              <a:rPr lang="de-DE" sz="1600" dirty="0" err="1">
                <a:latin typeface="DaxlinePro-Light" panose="02000503040000020004" pitchFamily="2" charset="0"/>
              </a:rPr>
              <a:t>images</a:t>
            </a:r>
            <a:endParaRPr lang="de-DE" sz="1600" dirty="0">
              <a:latin typeface="DaxlinePro-Light" panose="02000503040000020004" pitchFamily="2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de-DE" sz="1600" dirty="0">
                <a:latin typeface="DaxlinePro-Light" panose="02000503040000020004" pitchFamily="2" charset="0"/>
              </a:rPr>
              <a:t>Minimal sample </a:t>
            </a:r>
            <a:r>
              <a:rPr lang="de-DE" sz="1600" dirty="0" err="1">
                <a:latin typeface="DaxlinePro-Light" panose="02000503040000020004" pitchFamily="2" charset="0"/>
              </a:rPr>
              <a:t>preparation</a:t>
            </a:r>
            <a:endParaRPr lang="de-DE" sz="1600" dirty="0">
              <a:latin typeface="DaxlinePro-Light" panose="02000503040000020004" pitchFamily="2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de-DE" sz="1600" dirty="0">
                <a:latin typeface="DaxlinePro-Light" panose="02000503040000020004" pitchFamily="2" charset="0"/>
              </a:rPr>
              <a:t>Non-invasive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de-DE" sz="1600" dirty="0">
                <a:latin typeface="DaxlinePro-Light" panose="02000503040000020004" pitchFamily="2" charset="0"/>
              </a:rPr>
              <a:t>Label-</a:t>
            </a:r>
            <a:r>
              <a:rPr lang="de-DE" sz="1600" dirty="0" err="1">
                <a:latin typeface="DaxlinePro-Light" panose="02000503040000020004" pitchFamily="2" charset="0"/>
              </a:rPr>
              <a:t>free</a:t>
            </a:r>
            <a:endParaRPr lang="de-DE" sz="1600" dirty="0">
              <a:latin typeface="DaxlinePro-Light" panose="02000503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BD567-11FD-349E-D909-1BFFAA7E766B}"/>
              </a:ext>
            </a:extLst>
          </p:cNvPr>
          <p:cNvSpPr txBox="1"/>
          <p:nvPr/>
        </p:nvSpPr>
        <p:spPr>
          <a:xfrm>
            <a:off x="468656" y="5729078"/>
            <a:ext cx="10127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https://ovizio.com/</a:t>
            </a:r>
          </a:p>
        </p:txBody>
      </p:sp>
    </p:spTree>
    <p:extLst>
      <p:ext uri="{BB962C8B-B14F-4D97-AF65-F5344CB8AC3E}">
        <p14:creationId xmlns:p14="http://schemas.microsoft.com/office/powerpoint/2010/main" val="1483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5F4FD-8B40-0B6E-A2C5-C94BF01C4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5FA652-8292-D67B-F01C-243C6555E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3CC9724-981C-D3BB-C1D1-31F3A5B2AB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Aziza Guellouz | </a:t>
            </a:r>
            <a:r>
              <a:rPr lang="en-US" dirty="0"/>
              <a:t>Dynamic Readout Modalities for 3D Cell Models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9F99C4CB-A273-157A-1F07-A4F6F193FDA7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Methodology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EC4324-BC80-E087-503B-CD4F5BEC83DF}"/>
              </a:ext>
            </a:extLst>
          </p:cNvPr>
          <p:cNvSpPr/>
          <p:nvPr/>
        </p:nvSpPr>
        <p:spPr>
          <a:xfrm>
            <a:off x="481264" y="1416290"/>
            <a:ext cx="2596529" cy="2096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044C90-F7A7-E54A-84AB-42F043008760}"/>
              </a:ext>
            </a:extLst>
          </p:cNvPr>
          <p:cNvSpPr/>
          <p:nvPr/>
        </p:nvSpPr>
        <p:spPr>
          <a:xfrm>
            <a:off x="3378222" y="1416290"/>
            <a:ext cx="2596529" cy="2096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21FCC-B313-0C6A-1784-0943613460CF}"/>
              </a:ext>
            </a:extLst>
          </p:cNvPr>
          <p:cNvSpPr/>
          <p:nvPr/>
        </p:nvSpPr>
        <p:spPr>
          <a:xfrm>
            <a:off x="6275180" y="1416290"/>
            <a:ext cx="2596529" cy="2096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621B85-7E44-3322-AAEC-0CD41A40B7FF}"/>
              </a:ext>
            </a:extLst>
          </p:cNvPr>
          <p:cNvSpPr/>
          <p:nvPr/>
        </p:nvSpPr>
        <p:spPr>
          <a:xfrm>
            <a:off x="9172137" y="1416290"/>
            <a:ext cx="2596529" cy="2096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346449-3C9A-FE21-8878-5B417E695848}"/>
              </a:ext>
            </a:extLst>
          </p:cNvPr>
          <p:cNvSpPr/>
          <p:nvPr/>
        </p:nvSpPr>
        <p:spPr>
          <a:xfrm>
            <a:off x="468656" y="4263757"/>
            <a:ext cx="2596529" cy="2096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557D0A-2785-B68E-359A-F35ECF6B13EA}"/>
              </a:ext>
            </a:extLst>
          </p:cNvPr>
          <p:cNvSpPr/>
          <p:nvPr/>
        </p:nvSpPr>
        <p:spPr>
          <a:xfrm>
            <a:off x="3365614" y="4263757"/>
            <a:ext cx="2596529" cy="2096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11D0DF-2551-967E-CFB3-CA95F61B64DF}"/>
              </a:ext>
            </a:extLst>
          </p:cNvPr>
          <p:cNvSpPr/>
          <p:nvPr/>
        </p:nvSpPr>
        <p:spPr>
          <a:xfrm>
            <a:off x="6262572" y="4263757"/>
            <a:ext cx="2596529" cy="2096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89FFA7-FF07-3579-685C-BF62123B2C60}"/>
              </a:ext>
            </a:extLst>
          </p:cNvPr>
          <p:cNvSpPr/>
          <p:nvPr/>
        </p:nvSpPr>
        <p:spPr>
          <a:xfrm>
            <a:off x="9159529" y="4263757"/>
            <a:ext cx="2596529" cy="2096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19" name="Picture 18" descr="A close-up of a cell&#10;&#10;Description automatically generated">
            <a:extLst>
              <a:ext uri="{FF2B5EF4-FFF2-40B4-BE49-F238E27FC236}">
                <a16:creationId xmlns:a16="http://schemas.microsoft.com/office/drawing/2014/main" id="{7C10F2B4-64C6-4612-4398-810B74CD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5" r="27196"/>
          <a:stretch/>
        </p:blipFill>
        <p:spPr>
          <a:xfrm>
            <a:off x="1978967" y="1905993"/>
            <a:ext cx="1012731" cy="1554525"/>
          </a:xfrm>
          <a:prstGeom prst="rect">
            <a:avLst/>
          </a:prstGeom>
        </p:spPr>
      </p:pic>
      <p:pic>
        <p:nvPicPr>
          <p:cNvPr id="23" name="Picture 22" descr="A black and white icon of a person with a beaker&#10;&#10;Description automatically generated">
            <a:extLst>
              <a:ext uri="{FF2B5EF4-FFF2-40B4-BE49-F238E27FC236}">
                <a16:creationId xmlns:a16="http://schemas.microsoft.com/office/drawing/2014/main" id="{07314EEB-E369-D48F-EC42-0D56C5EF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r="17030"/>
          <a:stretch/>
        </p:blipFill>
        <p:spPr>
          <a:xfrm>
            <a:off x="494690" y="1441073"/>
            <a:ext cx="417220" cy="43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DEB4B-07A8-3FDE-B2E1-8CF327F5D616}"/>
              </a:ext>
            </a:extLst>
          </p:cNvPr>
          <p:cNvSpPr txBox="1"/>
          <p:nvPr/>
        </p:nvSpPr>
        <p:spPr>
          <a:xfrm>
            <a:off x="1184825" y="1512234"/>
            <a:ext cx="1189407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 err="1">
                <a:latin typeface="DaxlinePro-Bold" panose="02000503060000020004" pitchFamily="2" charset="0"/>
              </a:rPr>
              <a:t>Cell</a:t>
            </a:r>
            <a:r>
              <a:rPr lang="de-DE" sz="1200" dirty="0">
                <a:latin typeface="DaxlinePro-Bold" panose="02000503060000020004" pitchFamily="2" charset="0"/>
              </a:rPr>
              <a:t> </a:t>
            </a:r>
            <a:r>
              <a:rPr lang="de-DE" sz="1200" dirty="0" err="1">
                <a:latin typeface="DaxlinePro-Bold" panose="02000503060000020004" pitchFamily="2" charset="0"/>
              </a:rPr>
              <a:t>culture</a:t>
            </a:r>
            <a:endParaRPr lang="en-US" sz="1200" dirty="0" err="1">
              <a:latin typeface="DaxlinePro-Bold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32541-8502-1B9D-EAC4-3004D4E9F962}"/>
              </a:ext>
            </a:extLst>
          </p:cNvPr>
          <p:cNvSpPr txBox="1"/>
          <p:nvPr/>
        </p:nvSpPr>
        <p:spPr>
          <a:xfrm>
            <a:off x="3734443" y="1512234"/>
            <a:ext cx="1884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DaxlinePro-Bold" panose="02000503060000020004" pitchFamily="2" charset="0"/>
              </a:rPr>
              <a:t>Immunohistochemistry</a:t>
            </a:r>
            <a:endParaRPr lang="en-US" sz="1400" dirty="0">
              <a:latin typeface="DaxlinePro-Bold" panose="02000503060000020004" pitchFamily="2" charset="0"/>
            </a:endParaRPr>
          </a:p>
        </p:txBody>
      </p:sp>
      <p:pic>
        <p:nvPicPr>
          <p:cNvPr id="28" name="Picture 27" descr="A pink circular object with a circular design&#10;&#10;Description automatically generated">
            <a:extLst>
              <a:ext uri="{FF2B5EF4-FFF2-40B4-BE49-F238E27FC236}">
                <a16:creationId xmlns:a16="http://schemas.microsoft.com/office/drawing/2014/main" id="{75C58031-8193-E303-D474-E13196ED3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47" r="17518"/>
          <a:stretch/>
        </p:blipFill>
        <p:spPr>
          <a:xfrm>
            <a:off x="3435616" y="1441073"/>
            <a:ext cx="416785" cy="431999"/>
          </a:xfrm>
          <a:prstGeom prst="rect">
            <a:avLst/>
          </a:prstGeom>
        </p:spPr>
      </p:pic>
      <p:pic>
        <p:nvPicPr>
          <p:cNvPr id="30" name="Picture 29" descr="A close up of a microscope&#10;&#10;Description automatically generated">
            <a:extLst>
              <a:ext uri="{FF2B5EF4-FFF2-40B4-BE49-F238E27FC236}">
                <a16:creationId xmlns:a16="http://schemas.microsoft.com/office/drawing/2014/main" id="{01FBE4E4-CDA2-E468-BFB6-B3764ED82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1" t="12468" r="21904" b="54485"/>
          <a:stretch/>
        </p:blipFill>
        <p:spPr>
          <a:xfrm>
            <a:off x="3934901" y="2001263"/>
            <a:ext cx="1579003" cy="13781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2C906A-1779-E8CB-8E2F-F964F082AFDC}"/>
              </a:ext>
            </a:extLst>
          </p:cNvPr>
          <p:cNvSpPr txBox="1"/>
          <p:nvPr/>
        </p:nvSpPr>
        <p:spPr>
          <a:xfrm>
            <a:off x="6631401" y="1512234"/>
            <a:ext cx="1884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DaxlinePro-Bold" panose="02000503060000020004" pitchFamily="2" charset="0"/>
              </a:rPr>
              <a:t>Cell preprocessing</a:t>
            </a:r>
            <a:endParaRPr lang="en-US" sz="1400" dirty="0">
              <a:latin typeface="DaxlinePro-Bold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03534F-E357-CBCD-8083-CFB4E13B7A19}"/>
              </a:ext>
            </a:extLst>
          </p:cNvPr>
          <p:cNvSpPr txBox="1"/>
          <p:nvPr/>
        </p:nvSpPr>
        <p:spPr>
          <a:xfrm>
            <a:off x="9284706" y="1512234"/>
            <a:ext cx="23713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DaxlinePro-Bold" panose="02000503060000020004" pitchFamily="2" charset="0"/>
              </a:rPr>
              <a:t>FACS Measurement</a:t>
            </a:r>
            <a:endParaRPr lang="en-US" sz="1400" dirty="0">
              <a:latin typeface="DaxlinePro-Bold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75E657-323A-D4D1-9A4D-249E65A89F88}"/>
              </a:ext>
            </a:extLst>
          </p:cNvPr>
          <p:cNvSpPr txBox="1"/>
          <p:nvPr/>
        </p:nvSpPr>
        <p:spPr>
          <a:xfrm>
            <a:off x="824877" y="4403270"/>
            <a:ext cx="1884086" cy="30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>
                <a:latin typeface="DaxlinePro-Bold" panose="02000503060000020004" pitchFamily="2" charset="0"/>
              </a:rPr>
              <a:t>DHM Measurement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855831-AD78-0A39-C13F-F2353F34413A}"/>
              </a:ext>
            </a:extLst>
          </p:cNvPr>
          <p:cNvSpPr txBox="1"/>
          <p:nvPr/>
        </p:nvSpPr>
        <p:spPr>
          <a:xfrm>
            <a:off x="6452458" y="4358117"/>
            <a:ext cx="2216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DaxlinePro-Bold" panose="02000503060000020004" pitchFamily="2" charset="0"/>
              </a:rPr>
              <a:t>Image analysis, Cell detection, Feature extraction</a:t>
            </a:r>
            <a:endParaRPr lang="en-US" sz="1400" dirty="0">
              <a:latin typeface="DaxlinePro-Bold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8D236F-CCD8-6DAB-78BB-1D98EBAAA3F2}"/>
              </a:ext>
            </a:extLst>
          </p:cNvPr>
          <p:cNvSpPr txBox="1"/>
          <p:nvPr/>
        </p:nvSpPr>
        <p:spPr>
          <a:xfrm>
            <a:off x="9515750" y="4385686"/>
            <a:ext cx="1884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DaxlinePro-Bold" panose="02000503060000020004" pitchFamily="2" charset="0"/>
              </a:rPr>
              <a:t>Statistical analysis</a:t>
            </a:r>
            <a:endParaRPr lang="en-US" sz="1400" dirty="0">
              <a:latin typeface="DaxlinePro-Bold" panose="02000503060000020004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0BF01A-61BC-1925-332B-F51B1919CBDD}"/>
              </a:ext>
            </a:extLst>
          </p:cNvPr>
          <p:cNvSpPr txBox="1"/>
          <p:nvPr/>
        </p:nvSpPr>
        <p:spPr>
          <a:xfrm>
            <a:off x="3607787" y="4436389"/>
            <a:ext cx="211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DaxlinePro-Bold" panose="02000503060000020004" pitchFamily="2" charset="0"/>
              </a:rPr>
              <a:t>PAP </a:t>
            </a:r>
            <a:r>
              <a:rPr lang="de-DE" sz="1200" dirty="0" err="1">
                <a:latin typeface="DaxlinePro-Bold" panose="02000503060000020004" pitchFamily="2" charset="0"/>
              </a:rPr>
              <a:t>Staining</a:t>
            </a:r>
            <a:r>
              <a:rPr lang="de-DE" sz="1200" dirty="0">
                <a:latin typeface="DaxlinePro-Bold" panose="02000503060000020004" pitchFamily="2" charset="0"/>
              </a:rPr>
              <a:t> </a:t>
            </a:r>
            <a:endParaRPr lang="en-US" sz="1200" dirty="0">
              <a:latin typeface="DaxlinePro-Bold" panose="02000503060000020004" pitchFamily="2" charset="0"/>
            </a:endParaRPr>
          </a:p>
        </p:txBody>
      </p:sp>
      <p:pic>
        <p:nvPicPr>
          <p:cNvPr id="41" name="Picture 40" descr="A blue and white microscope&#10;&#10;Description automatically generated">
            <a:extLst>
              <a:ext uri="{FF2B5EF4-FFF2-40B4-BE49-F238E27FC236}">
                <a16:creationId xmlns:a16="http://schemas.microsoft.com/office/drawing/2014/main" id="{96AEE890-3199-6455-0D62-697EA2E95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76" r="24087"/>
          <a:stretch/>
        </p:blipFill>
        <p:spPr>
          <a:xfrm>
            <a:off x="601493" y="4281388"/>
            <a:ext cx="239680" cy="4320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A4CA0BD-15AD-E3EF-F174-6DABAB0A0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798" y="2265278"/>
            <a:ext cx="1089079" cy="90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5D272-2610-896C-0F58-4640A35915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5548" y="4937264"/>
            <a:ext cx="2143667" cy="1035177"/>
          </a:xfrm>
          <a:prstGeom prst="rect">
            <a:avLst/>
          </a:prstGeom>
        </p:spPr>
      </p:pic>
      <p:pic>
        <p:nvPicPr>
          <p:cNvPr id="18" name="Picture 17" descr="A microscope view of a cell&#10;&#10;Description automatically generated">
            <a:extLst>
              <a:ext uri="{FF2B5EF4-FFF2-40B4-BE49-F238E27FC236}">
                <a16:creationId xmlns:a16="http://schemas.microsoft.com/office/drawing/2014/main" id="{572586A4-9119-7A06-CEBE-E06F5020EF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12" y="4781589"/>
            <a:ext cx="1638347" cy="1370643"/>
          </a:xfrm>
          <a:prstGeom prst="rect">
            <a:avLst/>
          </a:prstGeom>
        </p:spPr>
      </p:pic>
      <p:pic>
        <p:nvPicPr>
          <p:cNvPr id="20" name="Picture 19" descr="A black and white icon of a person with a beaker&#10;&#10;Description automatically generated">
            <a:extLst>
              <a:ext uri="{FF2B5EF4-FFF2-40B4-BE49-F238E27FC236}">
                <a16:creationId xmlns:a16="http://schemas.microsoft.com/office/drawing/2014/main" id="{5CDB122B-59A7-E1AD-BECB-E2D74A908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r="17030"/>
          <a:stretch/>
        </p:blipFill>
        <p:spPr>
          <a:xfrm>
            <a:off x="6329101" y="1441073"/>
            <a:ext cx="417220" cy="432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9F170F-F478-67F7-025B-C3F488BD341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0031"/>
          <a:stretch/>
        </p:blipFill>
        <p:spPr>
          <a:xfrm>
            <a:off x="1838870" y="4877110"/>
            <a:ext cx="1070029" cy="922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E6CFA6-FE7B-2CAC-05EF-3D09960F23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607" y="4832498"/>
            <a:ext cx="1139977" cy="800555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97114370-EEED-A9A0-3535-D89FC0E7D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8515"/>
              </p:ext>
            </p:extLst>
          </p:nvPr>
        </p:nvGraphicFramePr>
        <p:xfrm>
          <a:off x="542607" y="2116351"/>
          <a:ext cx="13135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754">
                  <a:extLst>
                    <a:ext uri="{9D8B030D-6E8A-4147-A177-3AD203B41FA5}">
                      <a16:colId xmlns:a16="http://schemas.microsoft.com/office/drawing/2014/main" val="1675279092"/>
                    </a:ext>
                  </a:extLst>
                </a:gridCol>
                <a:gridCol w="656754">
                  <a:extLst>
                    <a:ext uri="{9D8B030D-6E8A-4147-A177-3AD203B41FA5}">
                      <a16:colId xmlns:a16="http://schemas.microsoft.com/office/drawing/2014/main" val="535532146"/>
                    </a:ext>
                  </a:extLst>
                </a:gridCol>
              </a:tblGrid>
              <a:tr h="188799">
                <a:tc>
                  <a:txBody>
                    <a:bodyPr/>
                    <a:lstStyle/>
                    <a:p>
                      <a:r>
                        <a:rPr lang="de-DE" sz="800" dirty="0" err="1">
                          <a:latin typeface="DaxlinePro-Bold" panose="02000503060000020004" pitchFamily="2" charset="0"/>
                        </a:rPr>
                        <a:t>Cell</a:t>
                      </a:r>
                      <a:r>
                        <a:rPr lang="de-DE" sz="800" dirty="0">
                          <a:latin typeface="DaxlinePro-Bold" panose="02000503060000020004" pitchFamily="2" charset="0"/>
                        </a:rPr>
                        <a:t> </a:t>
                      </a:r>
                      <a:r>
                        <a:rPr lang="de-DE" sz="800" dirty="0" err="1">
                          <a:latin typeface="DaxlinePro-Bold" panose="02000503060000020004" pitchFamily="2" charset="0"/>
                        </a:rPr>
                        <a:t>line</a:t>
                      </a:r>
                      <a:endParaRPr lang="en-US" sz="800" dirty="0">
                        <a:latin typeface="DaxlinePro-Bold" panose="0200050306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DaxlinePro-Bold" panose="02000503060000020004" pitchFamily="2" charset="0"/>
                        </a:rPr>
                        <a:t>HPV type</a:t>
                      </a:r>
                      <a:endParaRPr lang="en-US" sz="800" dirty="0">
                        <a:latin typeface="DaxlinePro-Bold" panose="0200050306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895540"/>
                  </a:ext>
                </a:extLst>
              </a:tr>
              <a:tr h="188799">
                <a:tc>
                  <a:txBody>
                    <a:bodyPr/>
                    <a:lstStyle/>
                    <a:p>
                      <a:r>
                        <a:rPr lang="de-DE" sz="800" dirty="0" err="1">
                          <a:latin typeface="DaxlinePro-Light" panose="02000503040000020004" pitchFamily="2" charset="0"/>
                        </a:rPr>
                        <a:t>CaSki</a:t>
                      </a:r>
                      <a:endParaRPr lang="en-US" sz="800" dirty="0">
                        <a:latin typeface="DaxlinePro-Light" panose="0200050304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DaxlinePro-Light" panose="02000503040000020004" pitchFamily="2" charset="0"/>
                        </a:rPr>
                        <a:t>HPV 16</a:t>
                      </a:r>
                      <a:endParaRPr lang="en-US" sz="800" dirty="0">
                        <a:latin typeface="DaxlinePro-Light" panose="0200050304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504145"/>
                  </a:ext>
                </a:extLst>
              </a:tr>
              <a:tr h="188799">
                <a:tc>
                  <a:txBody>
                    <a:bodyPr/>
                    <a:lstStyle/>
                    <a:p>
                      <a:r>
                        <a:rPr lang="de-DE" sz="800" dirty="0" err="1">
                          <a:latin typeface="DaxlinePro-Light" panose="02000503040000020004" pitchFamily="2" charset="0"/>
                        </a:rPr>
                        <a:t>SiHa</a:t>
                      </a:r>
                      <a:endParaRPr lang="en-US" sz="800" dirty="0">
                        <a:latin typeface="DaxlinePro-Light" panose="0200050304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>
                          <a:latin typeface="DaxlinePro-Light" panose="02000503040000020004" pitchFamily="2" charset="0"/>
                        </a:rPr>
                        <a:t>HPV 16</a:t>
                      </a:r>
                      <a:endParaRPr lang="en-US" sz="800" dirty="0">
                        <a:latin typeface="DaxlinePro-Light" panose="0200050304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56218"/>
                  </a:ext>
                </a:extLst>
              </a:tr>
              <a:tr h="188799">
                <a:tc>
                  <a:txBody>
                    <a:bodyPr/>
                    <a:lstStyle/>
                    <a:p>
                      <a:r>
                        <a:rPr lang="de-DE" sz="800" dirty="0" err="1">
                          <a:latin typeface="DaxlinePro-Light" panose="02000503040000020004" pitchFamily="2" charset="0"/>
                        </a:rPr>
                        <a:t>HeLa</a:t>
                      </a:r>
                      <a:endParaRPr lang="en-US" sz="800" dirty="0">
                        <a:latin typeface="DaxlinePro-Light" panose="0200050304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>
                          <a:latin typeface="DaxlinePro-Light" panose="02000503040000020004" pitchFamily="2" charset="0"/>
                        </a:rPr>
                        <a:t>HPV 18</a:t>
                      </a:r>
                      <a:endParaRPr lang="en-US" sz="800" dirty="0">
                        <a:latin typeface="DaxlinePro-Light" panose="0200050304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855051"/>
                  </a:ext>
                </a:extLst>
              </a:tr>
              <a:tr h="306799"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DaxlinePro-Light" panose="02000503040000020004" pitchFamily="2" charset="0"/>
                        </a:rPr>
                        <a:t>C-33A</a:t>
                      </a:r>
                      <a:endParaRPr lang="en-US" sz="800" dirty="0">
                        <a:latin typeface="DaxlinePro-Light" panose="0200050304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>
                          <a:latin typeface="DaxlinePro-Light" panose="02000503040000020004" pitchFamily="2" charset="0"/>
                        </a:rPr>
                        <a:t>HPV negative</a:t>
                      </a:r>
                      <a:endParaRPr lang="en-US" sz="800" dirty="0">
                        <a:latin typeface="DaxlinePro-Light" panose="02000503040000020004" pitchFamily="2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487626"/>
                  </a:ext>
                </a:extLst>
              </a:tr>
            </a:tbl>
          </a:graphicData>
        </a:graphic>
      </p:graphicFrame>
      <p:pic>
        <p:nvPicPr>
          <p:cNvPr id="1026" name="Picture 2" descr="Selection of well measured cells. (a) Scatterplot of FACS data showing... |  Download Scientific Diagram">
            <a:extLst>
              <a:ext uri="{FF2B5EF4-FFF2-40B4-BE49-F238E27FC236}">
                <a16:creationId xmlns:a16="http://schemas.microsoft.com/office/drawing/2014/main" id="{3E7CF5AA-90A3-891E-3197-D83543E2E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 t="6273" r="2801" b="52291"/>
          <a:stretch/>
        </p:blipFill>
        <p:spPr bwMode="auto">
          <a:xfrm>
            <a:off x="10681863" y="2225790"/>
            <a:ext cx="1086803" cy="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A computer monitor with a white screen&#10;&#10;Description automatically generated">
            <a:extLst>
              <a:ext uri="{FF2B5EF4-FFF2-40B4-BE49-F238E27FC236}">
                <a16:creationId xmlns:a16="http://schemas.microsoft.com/office/drawing/2014/main" id="{EC60CC90-E38D-E159-037D-425D4EE65D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4"/>
          <a:stretch/>
        </p:blipFill>
        <p:spPr>
          <a:xfrm>
            <a:off x="6275180" y="4281388"/>
            <a:ext cx="407743" cy="315050"/>
          </a:xfrm>
          <a:prstGeom prst="rect">
            <a:avLst/>
          </a:prstGeom>
        </p:spPr>
      </p:pic>
      <p:pic>
        <p:nvPicPr>
          <p:cNvPr id="50" name="Picture 49" descr="A diagram of a graph&#10;&#10;Description automatically generated">
            <a:extLst>
              <a:ext uri="{FF2B5EF4-FFF2-40B4-BE49-F238E27FC236}">
                <a16:creationId xmlns:a16="http://schemas.microsoft.com/office/drawing/2014/main" id="{A8FA47C7-4BA9-F133-4017-5F5282CBE6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37" y="4281388"/>
            <a:ext cx="617143" cy="432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8A2FE9E-E755-4640-4F16-46E8F70975A5}"/>
              </a:ext>
            </a:extLst>
          </p:cNvPr>
          <p:cNvSpPr txBox="1"/>
          <p:nvPr/>
        </p:nvSpPr>
        <p:spPr>
          <a:xfrm>
            <a:off x="9270798" y="3182946"/>
            <a:ext cx="1387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www.miltenyibiotec.com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1BC0FB-1649-17FF-5EDC-9D92111E2AFD}"/>
              </a:ext>
            </a:extLst>
          </p:cNvPr>
          <p:cNvSpPr txBox="1"/>
          <p:nvPr/>
        </p:nvSpPr>
        <p:spPr>
          <a:xfrm>
            <a:off x="468656" y="5729078"/>
            <a:ext cx="10127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https://ovizio.com/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EFAAB4-97CB-21B3-5EE0-E223D1F8F000}"/>
              </a:ext>
            </a:extLst>
          </p:cNvPr>
          <p:cNvSpPr txBox="1"/>
          <p:nvPr/>
        </p:nvSpPr>
        <p:spPr>
          <a:xfrm>
            <a:off x="10405990" y="3203779"/>
            <a:ext cx="1579003" cy="188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600" b="0" i="0" dirty="0">
                <a:solidFill>
                  <a:srgbClr val="555555"/>
                </a:solidFill>
                <a:effectLst/>
              </a:rPr>
              <a:t>DOI:</a:t>
            </a:r>
            <a:r>
              <a:rPr lang="en-US" sz="600" b="0" i="0" u="sng" dirty="0">
                <a:effectLst/>
                <a:hlinkClick r:id="rId19"/>
              </a:rPr>
              <a:t>10.1186/gb-2006-7-8-R77</a:t>
            </a:r>
            <a:endParaRPr lang="en-US" sz="600" dirty="0"/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165B14F6-B0C6-43D9-5530-F837F39D0D67}"/>
              </a:ext>
            </a:extLst>
          </p:cNvPr>
          <p:cNvSpPr/>
          <p:nvPr/>
        </p:nvSpPr>
        <p:spPr>
          <a:xfrm>
            <a:off x="1481388" y="4701329"/>
            <a:ext cx="536293" cy="235935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05FBF081-B3EC-1A88-5E0C-11193EC4ECC8}"/>
              </a:ext>
            </a:extLst>
          </p:cNvPr>
          <p:cNvSpPr/>
          <p:nvPr/>
        </p:nvSpPr>
        <p:spPr>
          <a:xfrm>
            <a:off x="10275900" y="1958874"/>
            <a:ext cx="536293" cy="235935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6" name="Picture 4095" descr="A diagram of a pill and a bottle&#10;&#10;Description automatically generated with medium confidence">
            <a:extLst>
              <a:ext uri="{FF2B5EF4-FFF2-40B4-BE49-F238E27FC236}">
                <a16:creationId xmlns:a16="http://schemas.microsoft.com/office/drawing/2014/main" id="{2D998F72-707E-AEED-D2A4-67D50D0162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40639" r="15013" b="37365"/>
          <a:stretch/>
        </p:blipFill>
        <p:spPr>
          <a:xfrm>
            <a:off x="6413420" y="2392678"/>
            <a:ext cx="2379694" cy="499343"/>
          </a:xfrm>
          <a:prstGeom prst="rect">
            <a:avLst/>
          </a:prstGeom>
        </p:spPr>
      </p:pic>
      <p:pic>
        <p:nvPicPr>
          <p:cNvPr id="4099" name="Picture 4098" descr="A test tube with a black cap and a black lid&#10;&#10;Description automatically generated">
            <a:extLst>
              <a:ext uri="{FF2B5EF4-FFF2-40B4-BE49-F238E27FC236}">
                <a16:creationId xmlns:a16="http://schemas.microsoft.com/office/drawing/2014/main" id="{C03279B3-4BBE-10E8-E4DF-73E0266D69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2680" y="1441073"/>
            <a:ext cx="617143" cy="432000"/>
          </a:xfrm>
          <a:prstGeom prst="rect">
            <a:avLst/>
          </a:prstGeom>
        </p:spPr>
      </p:pic>
      <p:pic>
        <p:nvPicPr>
          <p:cNvPr id="4101" name="Picture 4100" descr="A blue circle with white circles in it&#10;&#10;Description automatically generated with medium confidence">
            <a:extLst>
              <a:ext uri="{FF2B5EF4-FFF2-40B4-BE49-F238E27FC236}">
                <a16:creationId xmlns:a16="http://schemas.microsoft.com/office/drawing/2014/main" id="{B46FF72D-2A3E-400A-8E7F-5745612640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6159" r="19036" b="28491"/>
          <a:stretch/>
        </p:blipFill>
        <p:spPr>
          <a:xfrm>
            <a:off x="3417902" y="4281388"/>
            <a:ext cx="707108" cy="341847"/>
          </a:xfrm>
          <a:prstGeom prst="rect">
            <a:avLst/>
          </a:prstGeom>
        </p:spPr>
      </p:pic>
      <p:sp>
        <p:nvSpPr>
          <p:cNvPr id="4118" name="Oval 4117">
            <a:extLst>
              <a:ext uri="{FF2B5EF4-FFF2-40B4-BE49-F238E27FC236}">
                <a16:creationId xmlns:a16="http://schemas.microsoft.com/office/drawing/2014/main" id="{A98A60D3-94D1-1BFD-4253-C72BFCBE539B}"/>
              </a:ext>
            </a:extLst>
          </p:cNvPr>
          <p:cNvSpPr/>
          <p:nvPr/>
        </p:nvSpPr>
        <p:spPr>
          <a:xfrm>
            <a:off x="1599528" y="989595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/>
              <a:t>1</a:t>
            </a:r>
            <a:endParaRPr lang="en-US" sz="1400" dirty="0"/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1B4F8338-4007-7C9F-85EA-B5D0F733838B}"/>
              </a:ext>
            </a:extLst>
          </p:cNvPr>
          <p:cNvSpPr/>
          <p:nvPr/>
        </p:nvSpPr>
        <p:spPr>
          <a:xfrm>
            <a:off x="4483878" y="969974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/>
              <a:t>2</a:t>
            </a:r>
            <a:endParaRPr lang="en-US" sz="1400" dirty="0"/>
          </a:p>
        </p:txBody>
      </p:sp>
      <p:sp>
        <p:nvSpPr>
          <p:cNvPr id="4120" name="Oval 4119">
            <a:extLst>
              <a:ext uri="{FF2B5EF4-FFF2-40B4-BE49-F238E27FC236}">
                <a16:creationId xmlns:a16="http://schemas.microsoft.com/office/drawing/2014/main" id="{022949A8-5D83-BF7F-E833-1F1C56227EFC}"/>
              </a:ext>
            </a:extLst>
          </p:cNvPr>
          <p:cNvSpPr/>
          <p:nvPr/>
        </p:nvSpPr>
        <p:spPr>
          <a:xfrm>
            <a:off x="7393443" y="969006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/>
              <a:t>3</a:t>
            </a:r>
            <a:endParaRPr lang="en-US" sz="1400" dirty="0"/>
          </a:p>
        </p:txBody>
      </p:sp>
      <p:sp>
        <p:nvSpPr>
          <p:cNvPr id="4121" name="Oval 4120">
            <a:extLst>
              <a:ext uri="{FF2B5EF4-FFF2-40B4-BE49-F238E27FC236}">
                <a16:creationId xmlns:a16="http://schemas.microsoft.com/office/drawing/2014/main" id="{88103D2C-59C6-8D06-A268-494BB963A32F}"/>
              </a:ext>
            </a:extLst>
          </p:cNvPr>
          <p:cNvSpPr/>
          <p:nvPr/>
        </p:nvSpPr>
        <p:spPr>
          <a:xfrm>
            <a:off x="10412472" y="971283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/>
              <a:t>4</a:t>
            </a:r>
            <a:endParaRPr lang="en-US" sz="1400" dirty="0"/>
          </a:p>
        </p:txBody>
      </p:sp>
      <p:sp>
        <p:nvSpPr>
          <p:cNvPr id="4122" name="Oval 4121">
            <a:extLst>
              <a:ext uri="{FF2B5EF4-FFF2-40B4-BE49-F238E27FC236}">
                <a16:creationId xmlns:a16="http://schemas.microsoft.com/office/drawing/2014/main" id="{4B3E4178-E74B-9540-0F4C-5D78003A57E1}"/>
              </a:ext>
            </a:extLst>
          </p:cNvPr>
          <p:cNvSpPr/>
          <p:nvPr/>
        </p:nvSpPr>
        <p:spPr>
          <a:xfrm>
            <a:off x="1496115" y="3809857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/>
              <a:t>5</a:t>
            </a:r>
            <a:endParaRPr lang="en-US" sz="1400" dirty="0"/>
          </a:p>
        </p:txBody>
      </p:sp>
      <p:sp>
        <p:nvSpPr>
          <p:cNvPr id="4123" name="Oval 4122">
            <a:extLst>
              <a:ext uri="{FF2B5EF4-FFF2-40B4-BE49-F238E27FC236}">
                <a16:creationId xmlns:a16="http://schemas.microsoft.com/office/drawing/2014/main" id="{E1A8302F-ED00-034F-33BB-C53DE7F2DD2B}"/>
              </a:ext>
            </a:extLst>
          </p:cNvPr>
          <p:cNvSpPr/>
          <p:nvPr/>
        </p:nvSpPr>
        <p:spPr>
          <a:xfrm>
            <a:off x="4474104" y="3809857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/>
              <a:t>6</a:t>
            </a:r>
            <a:endParaRPr lang="en-US" sz="1400" dirty="0"/>
          </a:p>
        </p:txBody>
      </p:sp>
      <p:sp>
        <p:nvSpPr>
          <p:cNvPr id="4124" name="Oval 4123">
            <a:extLst>
              <a:ext uri="{FF2B5EF4-FFF2-40B4-BE49-F238E27FC236}">
                <a16:creationId xmlns:a16="http://schemas.microsoft.com/office/drawing/2014/main" id="{9A601D2B-E951-B15F-0F0F-C917977286B3}"/>
              </a:ext>
            </a:extLst>
          </p:cNvPr>
          <p:cNvSpPr/>
          <p:nvPr/>
        </p:nvSpPr>
        <p:spPr>
          <a:xfrm>
            <a:off x="7380836" y="3790900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/>
              <a:t>7</a:t>
            </a:r>
            <a:endParaRPr lang="en-US" sz="1400" dirty="0"/>
          </a:p>
        </p:txBody>
      </p:sp>
      <p:sp>
        <p:nvSpPr>
          <p:cNvPr id="4125" name="Oval 4124">
            <a:extLst>
              <a:ext uri="{FF2B5EF4-FFF2-40B4-BE49-F238E27FC236}">
                <a16:creationId xmlns:a16="http://schemas.microsoft.com/office/drawing/2014/main" id="{57FD59D2-73A3-028E-ED80-6BB5DD0E813A}"/>
              </a:ext>
            </a:extLst>
          </p:cNvPr>
          <p:cNvSpPr/>
          <p:nvPr/>
        </p:nvSpPr>
        <p:spPr>
          <a:xfrm>
            <a:off x="10412472" y="3813774"/>
            <a:ext cx="3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/>
              <a:t>8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4D52E-7619-5F7D-B3DD-013D2C62DCB1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3031" t="10356"/>
          <a:stretch/>
        </p:blipFill>
        <p:spPr>
          <a:xfrm>
            <a:off x="9192680" y="4803341"/>
            <a:ext cx="2560794" cy="1331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801C45-2EE1-1036-788A-494E21EB1CE3}"/>
              </a:ext>
            </a:extLst>
          </p:cNvPr>
          <p:cNvSpPr txBox="1"/>
          <p:nvPr/>
        </p:nvSpPr>
        <p:spPr>
          <a:xfrm>
            <a:off x="6452458" y="6058727"/>
            <a:ext cx="2216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Julia </a:t>
            </a:r>
            <a:r>
              <a:rPr lang="en-US" sz="700" dirty="0" err="1"/>
              <a:t>Sistermanns</a:t>
            </a:r>
            <a:r>
              <a:rPr lang="en-US" sz="700" dirty="0"/>
              <a:t> - Creating the Database for Liquid Biopsy</a:t>
            </a:r>
          </a:p>
        </p:txBody>
      </p:sp>
    </p:spTree>
    <p:extLst>
      <p:ext uri="{BB962C8B-B14F-4D97-AF65-F5344CB8AC3E}">
        <p14:creationId xmlns:p14="http://schemas.microsoft.com/office/powerpoint/2010/main" val="415711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4" grpId="0" animBg="1"/>
      <p:bldP spid="16" grpId="0" animBg="1"/>
      <p:bldP spid="17" grpId="0" animBg="1"/>
      <p:bldP spid="26" grpId="0"/>
      <p:bldP spid="31" grpId="0"/>
      <p:bldP spid="32" grpId="0"/>
      <p:bldP spid="34" grpId="0"/>
      <p:bldP spid="35" grpId="0"/>
      <p:bldP spid="38" grpId="0"/>
      <p:bldP spid="39" grpId="0"/>
      <p:bldP spid="52" grpId="0"/>
      <p:bldP spid="54" grpId="0"/>
      <p:bldP spid="56" grpId="0"/>
      <p:bldP spid="57" grpId="0" animBg="1"/>
      <p:bldP spid="58" grpId="0" animBg="1"/>
      <p:bldP spid="4119" grpId="0" animBg="1"/>
      <p:bldP spid="4120" grpId="0" animBg="1"/>
      <p:bldP spid="4121" grpId="0" animBg="1"/>
      <p:bldP spid="4122" grpId="0" animBg="1"/>
      <p:bldP spid="4123" grpId="0" animBg="1"/>
      <p:bldP spid="4124" grpId="0" animBg="1"/>
      <p:bldP spid="4125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535FBA-6F51-F5AC-9914-6860B264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2B41B-2384-6D9D-8F27-CD99993EAE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EC0711-E2AC-C7CB-B30A-3A1BFCF11052}"/>
              </a:ext>
            </a:extLst>
          </p:cNvPr>
          <p:cNvSpPr/>
          <p:nvPr/>
        </p:nvSpPr>
        <p:spPr>
          <a:xfrm>
            <a:off x="1560667" y="2199489"/>
            <a:ext cx="10281506" cy="92333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DaxlinePro-Bold" panose="02000503060000020004" pitchFamily="2" charset="0"/>
              </a:rPr>
              <a:t>Normality Test (Kolmogorov-Smirnov)</a:t>
            </a: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1"/>
                </a:solidFill>
                <a:latin typeface="DaxlinePro-Light" panose="02000503040000020004" pitchFamily="2" charset="0"/>
              </a:rPr>
              <a:t>Used to assess normality by comparing sample distribution with a normal Cumulative Distribution Function (CDF).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F9E0E4-0F4D-5517-CCC7-86B77B8F715F}"/>
              </a:ext>
            </a:extLst>
          </p:cNvPr>
          <p:cNvSpPr/>
          <p:nvPr/>
        </p:nvSpPr>
        <p:spPr>
          <a:xfrm>
            <a:off x="1560665" y="3365194"/>
            <a:ext cx="10281507" cy="92333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DaxlinePro-Bold" panose="02000503060000020004" pitchFamily="2" charset="0"/>
              </a:rPr>
              <a:t>Kruskal-Wallis Test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DaxlinePro-Light" panose="02000503040000020004" pitchFamily="2" charset="0"/>
              </a:rPr>
              <a:t>Compare the features across the studied cell lines.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4F597F-5AC1-608D-95F0-9CE25713F55E}"/>
              </a:ext>
            </a:extLst>
          </p:cNvPr>
          <p:cNvSpPr/>
          <p:nvPr/>
        </p:nvSpPr>
        <p:spPr>
          <a:xfrm>
            <a:off x="1560665" y="4530899"/>
            <a:ext cx="10281508" cy="923330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DaxlinePro-Bold" panose="02000503060000020004" pitchFamily="2" charset="0"/>
              </a:rPr>
              <a:t>Dunn’s Test (Post-Hoc)</a:t>
            </a: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1"/>
                </a:solidFill>
                <a:latin typeface="DaxlinePro-Light" panose="02000503040000020004" pitchFamily="2" charset="0"/>
              </a:rPr>
              <a:t>Performed post-hoc pairwise comparisons using Dunn's test from scikit-</a:t>
            </a:r>
            <a:r>
              <a:rPr lang="en-US" sz="1600" dirty="0" err="1">
                <a:solidFill>
                  <a:schemeClr val="tx1"/>
                </a:solidFill>
                <a:latin typeface="DaxlinePro-Light" panose="02000503040000020004" pitchFamily="2" charset="0"/>
              </a:rPr>
              <a:t>posthocs</a:t>
            </a:r>
            <a:r>
              <a:rPr lang="en-US" sz="1600" dirty="0">
                <a:solidFill>
                  <a:schemeClr val="tx1"/>
                </a:solidFill>
                <a:latin typeface="DaxlinePro-Light" panose="02000503040000020004" pitchFamily="2" charset="0"/>
              </a:rPr>
              <a:t> with Bonferroni correction for significant Kruskal-Wallis outcomes.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8A99E3-FB1D-0E80-8070-53651CCD9CA5}"/>
              </a:ext>
            </a:extLst>
          </p:cNvPr>
          <p:cNvSpPr/>
          <p:nvPr/>
        </p:nvSpPr>
        <p:spPr>
          <a:xfrm>
            <a:off x="1560663" y="5696606"/>
            <a:ext cx="10281509" cy="92333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DaxlinePro-Bold" panose="02000503060000020004" pitchFamily="2" charset="0"/>
              </a:rPr>
              <a:t>Visualization</a:t>
            </a: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1"/>
                </a:solidFill>
                <a:latin typeface="DaxlinePro-Light" panose="02000503040000020004" pitchFamily="2" charset="0"/>
              </a:rPr>
              <a:t>Created graphs using seaborn and matplotlib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C34F95-607E-1F90-D12F-CB1382AD1374}"/>
              </a:ext>
            </a:extLst>
          </p:cNvPr>
          <p:cNvSpPr/>
          <p:nvPr/>
        </p:nvSpPr>
        <p:spPr>
          <a:xfrm>
            <a:off x="1560667" y="1033784"/>
            <a:ext cx="10281505" cy="9233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DaxlinePro-Bold" panose="02000503060000020004" pitchFamily="2" charset="0"/>
              </a:rPr>
              <a:t>Data Preparation</a:t>
            </a: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1"/>
                </a:solidFill>
                <a:latin typeface="DaxlinePro-Light" panose="02000503040000020004" pitchFamily="2" charset="0"/>
              </a:rPr>
              <a:t>Imported cytologic alteration data using pandas for streamlined handling and cleaned to remove anomalies and missing values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5A2E11-6B09-073C-15EC-9A1E048A4BD7}"/>
              </a:ext>
            </a:extLst>
          </p:cNvPr>
          <p:cNvSpPr/>
          <p:nvPr/>
        </p:nvSpPr>
        <p:spPr>
          <a:xfrm>
            <a:off x="529390" y="1033784"/>
            <a:ext cx="928150" cy="9233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01.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A5C931-49FB-5CB2-FB10-066A75F11471}"/>
              </a:ext>
            </a:extLst>
          </p:cNvPr>
          <p:cNvSpPr/>
          <p:nvPr/>
        </p:nvSpPr>
        <p:spPr>
          <a:xfrm>
            <a:off x="529390" y="2199489"/>
            <a:ext cx="928150" cy="92333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02.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1AC268-F3FB-2E7C-0E5C-2770703B2074}"/>
              </a:ext>
            </a:extLst>
          </p:cNvPr>
          <p:cNvSpPr/>
          <p:nvPr/>
        </p:nvSpPr>
        <p:spPr>
          <a:xfrm>
            <a:off x="529390" y="3365194"/>
            <a:ext cx="928150" cy="92333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03.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57F29C-40D3-1CD7-40F2-6C44ECB57A2C}"/>
              </a:ext>
            </a:extLst>
          </p:cNvPr>
          <p:cNvSpPr/>
          <p:nvPr/>
        </p:nvSpPr>
        <p:spPr>
          <a:xfrm>
            <a:off x="529390" y="4530899"/>
            <a:ext cx="928150" cy="923330"/>
          </a:xfrm>
          <a:prstGeom prst="roundRect">
            <a:avLst/>
          </a:prstGeom>
          <a:solidFill>
            <a:srgbClr val="F6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04.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CA5E863-30B1-78B3-2D57-F6577841EDB7}"/>
              </a:ext>
            </a:extLst>
          </p:cNvPr>
          <p:cNvSpPr/>
          <p:nvPr/>
        </p:nvSpPr>
        <p:spPr>
          <a:xfrm>
            <a:off x="529390" y="5696604"/>
            <a:ext cx="928150" cy="92333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axlinePro-Bold" panose="02000503060000020004" pitchFamily="2" charset="0"/>
              </a:rPr>
              <a:t>05.</a:t>
            </a: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086EE644-01E5-EB93-FA1A-6939BA9A5CD4}"/>
              </a:ext>
            </a:extLst>
          </p:cNvPr>
          <p:cNvSpPr txBox="1">
            <a:spLocks/>
          </p:cNvSpPr>
          <p:nvPr/>
        </p:nvSpPr>
        <p:spPr>
          <a:xfrm>
            <a:off x="423334" y="306816"/>
            <a:ext cx="1134533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3070B4"/>
                </a:solidFill>
                <a:latin typeface="DaxlinePro-Bold" panose="02000503060000020004" pitchFamily="2" charset="0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902465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BB26543EF56F548A8614D9F8F3DED25" ma:contentTypeVersion="15" ma:contentTypeDescription="Ein neues Dokument erstellen." ma:contentTypeScope="" ma:versionID="9d0c9784fde0d5ed4fde979654bdfd42">
  <xsd:schema xmlns:xsd="http://www.w3.org/2001/XMLSchema" xmlns:xs="http://www.w3.org/2001/XMLSchema" xmlns:p="http://schemas.microsoft.com/office/2006/metadata/properties" xmlns:ns3="e98b1ad6-77f9-46bb-935b-851c89bee602" xmlns:ns4="0aee27d0-9f77-47d3-97f7-55d7dfa3b97d" targetNamespace="http://schemas.microsoft.com/office/2006/metadata/properties" ma:root="true" ma:fieldsID="bc53c42fe81f48b8aed4fb744dcc0c21" ns3:_="" ns4:_="">
    <xsd:import namespace="e98b1ad6-77f9-46bb-935b-851c89bee602"/>
    <xsd:import namespace="0aee27d0-9f77-47d3-97f7-55d7dfa3b9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b1ad6-77f9-46bb-935b-851c89bee6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ee27d0-9f77-47d3-97f7-55d7dfa3b9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98b1ad6-77f9-46bb-935b-851c89bee602" xsi:nil="true"/>
  </documentManagement>
</p:properties>
</file>

<file path=customXml/itemProps1.xml><?xml version="1.0" encoding="utf-8"?>
<ds:datastoreItem xmlns:ds="http://schemas.openxmlformats.org/officeDocument/2006/customXml" ds:itemID="{0FDB37DE-6898-4823-8D18-5C19EEE8E6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8b1ad6-77f9-46bb-935b-851c89bee602"/>
    <ds:schemaRef ds:uri="0aee27d0-9f77-47d3-97f7-55d7dfa3b9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39736D-3FB7-4120-98CB-8E7DFEC20A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166EBB-CEAE-4013-90B1-67A62F7333B1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0aee27d0-9f77-47d3-97f7-55d7dfa3b97d"/>
    <ds:schemaRef ds:uri="e98b1ad6-77f9-46bb-935b-851c89bee60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2295</Words>
  <Application>Microsoft Office PowerPoint</Application>
  <PresentationFormat>Widescreen</PresentationFormat>
  <Paragraphs>422</Paragraphs>
  <Slides>37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Aptos</vt:lpstr>
      <vt:lpstr>Aptos Display</vt:lpstr>
      <vt:lpstr>Arial</vt:lpstr>
      <vt:lpstr>Daxline-Bold</vt:lpstr>
      <vt:lpstr>DaxlinePro-Bold</vt:lpstr>
      <vt:lpstr>DaxlinePro-Light</vt:lpstr>
      <vt:lpstr>LMRoman10-Italic</vt:lpstr>
      <vt:lpstr>LMRoman10-Regular</vt:lpstr>
      <vt:lpstr>LMSans10-Bold</vt:lpstr>
      <vt:lpstr>Segoe UI</vt:lpstr>
      <vt:lpstr>Symbol</vt:lpstr>
      <vt:lpstr>Wingdings</vt:lpstr>
      <vt:lpstr>Office Theme</vt:lpstr>
      <vt:lpstr>Inhalt</vt:lpstr>
      <vt:lpstr>Dynamic Readout Modalities for 3D Cell Models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Aziza Guellouz</dc:creator>
  <cp:lastModifiedBy>Aziza Guellouz</cp:lastModifiedBy>
  <cp:revision>2</cp:revision>
  <dcterms:created xsi:type="dcterms:W3CDTF">2024-10-24T09:29:08Z</dcterms:created>
  <dcterms:modified xsi:type="dcterms:W3CDTF">2025-03-11T07:00:52Z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0x0101004BB26543EF56F548A8614D9F8F3DED25</vt:lpwstr>
  </property>
</Properties>
</file>